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8" r:id="rId2"/>
    <p:sldId id="265" r:id="rId3"/>
    <p:sldId id="275" r:id="rId4"/>
    <p:sldId id="266" r:id="rId5"/>
    <p:sldId id="259" r:id="rId6"/>
    <p:sldId id="280" r:id="rId7"/>
    <p:sldId id="296" r:id="rId8"/>
    <p:sldId id="313" r:id="rId9"/>
    <p:sldId id="260" r:id="rId10"/>
    <p:sldId id="261" r:id="rId11"/>
    <p:sldId id="281" r:id="rId12"/>
    <p:sldId id="282" r:id="rId13"/>
    <p:sldId id="277" r:id="rId14"/>
    <p:sldId id="283" r:id="rId15"/>
    <p:sldId id="267" r:id="rId16"/>
    <p:sldId id="268" r:id="rId17"/>
    <p:sldId id="284" r:id="rId18"/>
    <p:sldId id="290" r:id="rId19"/>
    <p:sldId id="286" r:id="rId20"/>
    <p:sldId id="297" r:id="rId21"/>
    <p:sldId id="269" r:id="rId22"/>
    <p:sldId id="287" r:id="rId23"/>
    <p:sldId id="288" r:id="rId24"/>
    <p:sldId id="278" r:id="rId25"/>
    <p:sldId id="291" r:id="rId26"/>
    <p:sldId id="308" r:id="rId27"/>
    <p:sldId id="292" r:id="rId28"/>
    <p:sldId id="293" r:id="rId29"/>
    <p:sldId id="298" r:id="rId30"/>
    <p:sldId id="305" r:id="rId31"/>
    <p:sldId id="306" r:id="rId32"/>
    <p:sldId id="307" r:id="rId33"/>
    <p:sldId id="311" r:id="rId34"/>
    <p:sldId id="312" r:id="rId35"/>
    <p:sldId id="299" r:id="rId36"/>
    <p:sldId id="300" r:id="rId37"/>
    <p:sldId id="289" r:id="rId38"/>
    <p:sldId id="301" r:id="rId39"/>
    <p:sldId id="302" r:id="rId40"/>
    <p:sldId id="294" r:id="rId41"/>
    <p:sldId id="303" r:id="rId42"/>
    <p:sldId id="304" r:id="rId43"/>
    <p:sldId id="309" r:id="rId44"/>
    <p:sldId id="310" r:id="rId45"/>
    <p:sldId id="295" r:id="rId46"/>
    <p:sldId id="270" r:id="rId47"/>
    <p:sldId id="271" r:id="rId48"/>
    <p:sldId id="279" r:id="rId49"/>
    <p:sldId id="272" r:id="rId50"/>
    <p:sldId id="273" r:id="rId51"/>
    <p:sldId id="274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FE4C8FD-4F97-458A-B5B4-C3C2B6D62E4D}">
          <p14:sldIdLst>
            <p14:sldId id="258"/>
            <p14:sldId id="265"/>
            <p14:sldId id="275"/>
            <p14:sldId id="266"/>
            <p14:sldId id="259"/>
            <p14:sldId id="280"/>
            <p14:sldId id="296"/>
            <p14:sldId id="313"/>
            <p14:sldId id="260"/>
            <p14:sldId id="261"/>
            <p14:sldId id="281"/>
            <p14:sldId id="282"/>
            <p14:sldId id="277"/>
            <p14:sldId id="283"/>
            <p14:sldId id="267"/>
            <p14:sldId id="268"/>
            <p14:sldId id="284"/>
          </p14:sldIdLst>
        </p14:section>
        <p14:section name="環境構築(Win)" id="{18050D9A-5AB4-4BC4-8680-D7D424A346C9}">
          <p14:sldIdLst>
            <p14:sldId id="290"/>
          </p14:sldIdLst>
        </p14:section>
        <p14:section name="環境構築(Mac)" id="{2F27A9F2-3C0E-41A9-A8C3-1EF1BCC0B9BF}">
          <p14:sldIdLst>
            <p14:sldId id="286"/>
            <p14:sldId id="297"/>
          </p14:sldIdLst>
        </p14:section>
        <p14:section name="新規プロジェクト(Win)" id="{D7E5661F-82FF-4EB4-BCD5-F711811D3B3D}">
          <p14:sldIdLst>
            <p14:sldId id="269"/>
            <p14:sldId id="287"/>
            <p14:sldId id="288"/>
          </p14:sldIdLst>
        </p14:section>
        <p14:section name="実行(Win)" id="{303857AD-9670-4216-AB6F-29F3F0BB12A9}">
          <p14:sldIdLst>
            <p14:sldId id="278"/>
            <p14:sldId id="291"/>
            <p14:sldId id="308"/>
            <p14:sldId id="292"/>
            <p14:sldId id="293"/>
            <p14:sldId id="298"/>
            <p14:sldId id="305"/>
            <p14:sldId id="306"/>
            <p14:sldId id="307"/>
            <p14:sldId id="311"/>
            <p14:sldId id="312"/>
          </p14:sldIdLst>
        </p14:section>
        <p14:section name="新規プロジェクト(Mac)" id="{BFF171CE-2334-4CBE-8165-29CBB5096A10}">
          <p14:sldIdLst>
            <p14:sldId id="299"/>
            <p14:sldId id="300"/>
            <p14:sldId id="289"/>
            <p14:sldId id="301"/>
            <p14:sldId id="302"/>
          </p14:sldIdLst>
        </p14:section>
        <p14:section name="実行(Mac)" id="{381A866A-E62C-45CE-A96A-31D90C81CA89}">
          <p14:sldIdLst>
            <p14:sldId id="294"/>
            <p14:sldId id="303"/>
            <p14:sldId id="304"/>
            <p14:sldId id="309"/>
            <p14:sldId id="310"/>
            <p14:sldId id="295"/>
          </p14:sldIdLst>
        </p14:section>
        <p14:section name="デモ" id="{D17483D8-44D5-4AB1-BD89-C3DCAF30574A}">
          <p14:sldIdLst>
            <p14:sldId id="270"/>
          </p14:sldIdLst>
        </p14:section>
        <p14:section name="さらに学ぶには" id="{BD333023-75D3-499F-BB74-75ABD812F215}">
          <p14:sldIdLst>
            <p14:sldId id="271"/>
            <p14:sldId id="279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4" autoAdjust="0"/>
    <p:restoredTop sz="91486" autoAdjust="0"/>
  </p:normalViewPr>
  <p:slideViewPr>
    <p:cSldViewPr snapToGrid="0">
      <p:cViewPr>
        <p:scale>
          <a:sx n="83" d="100"/>
          <a:sy n="83" d="100"/>
        </p:scale>
        <p:origin x="35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C514C-9CB6-429E-A5DE-C39B60CE21AD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1337B-C560-4860-B5C8-A3EA5D9CE3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32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以前は開発者一人当たり年</a:t>
            </a:r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万円以上していた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Xamarin</a:t>
            </a:r>
            <a:r>
              <a:rPr kumimoji="1" lang="en-US" altLang="ja-JP" baseline="0" dirty="0" smtClean="0"/>
              <a:t> Native</a:t>
            </a:r>
            <a:r>
              <a:rPr kumimoji="1" lang="ja-JP" altLang="en-US" baseline="0" dirty="0" smtClean="0"/>
              <a:t>と</a:t>
            </a:r>
            <a:r>
              <a:rPr kumimoji="1" lang="en-US" altLang="ja-JP" baseline="0" dirty="0" err="1" smtClean="0"/>
              <a:t>Xamarin</a:t>
            </a:r>
            <a:r>
              <a:rPr kumimoji="1" lang="en-US" altLang="ja-JP" baseline="0" dirty="0" smtClean="0"/>
              <a:t> Forms</a:t>
            </a:r>
            <a:r>
              <a:rPr kumimoji="1" lang="ja-JP" altLang="en-US" baseline="0" dirty="0" smtClean="0"/>
              <a:t>の</a:t>
            </a:r>
            <a:r>
              <a:rPr kumimoji="1" lang="en-US" altLang="ja-JP" baseline="0" dirty="0" smtClean="0"/>
              <a:t>2</a:t>
            </a:r>
            <a:r>
              <a:rPr kumimoji="1" lang="ja-JP" altLang="en-US" baseline="0" dirty="0" smtClean="0"/>
              <a:t>種類があることを言う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566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885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案外時間がかかる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939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Shared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Project</a:t>
            </a:r>
            <a:r>
              <a:rPr kumimoji="1" lang="ja-JP" altLang="en-US" dirty="0" smtClean="0"/>
              <a:t>にする場合は </a:t>
            </a:r>
            <a:r>
              <a:rPr kumimoji="1" lang="en-US" altLang="ja-JP" dirty="0" smtClean="0"/>
              <a:t>Shared</a:t>
            </a:r>
            <a:r>
              <a:rPr kumimoji="1" lang="ja-JP" altLang="en-US" dirty="0" smtClean="0"/>
              <a:t>で終わっているものを選ぶ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732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Native</a:t>
            </a:r>
            <a:r>
              <a:rPr kumimoji="1" lang="ja-JP" altLang="en-US" dirty="0" smtClean="0"/>
              <a:t>で作成した場合</a:t>
            </a:r>
            <a:endParaRPr kumimoji="1" lang="en-US" altLang="ja-JP" dirty="0" smtClean="0"/>
          </a:p>
          <a:p>
            <a:r>
              <a:rPr kumimoji="1" lang="ja-JP" altLang="en-US" dirty="0" smtClean="0"/>
              <a:t>ソリューション名に「</a:t>
            </a:r>
            <a:r>
              <a:rPr kumimoji="1" lang="en-US" altLang="ja-JP" dirty="0" smtClean="0"/>
              <a:t>.Droid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.iOS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.</a:t>
            </a:r>
            <a:r>
              <a:rPr kumimoji="1" lang="en-US" altLang="ja-JP" dirty="0" err="1" smtClean="0"/>
              <a:t>WinPhone</a:t>
            </a:r>
            <a:r>
              <a:rPr kumimoji="1" lang="ja-JP" altLang="en-US" dirty="0" smtClean="0"/>
              <a:t>」がついたプロジェクトが生成されている。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一番上の</a:t>
            </a:r>
            <a:r>
              <a:rPr kumimoji="1" lang="en-US" altLang="ja-JP" dirty="0" smtClean="0"/>
              <a:t>App3</a:t>
            </a:r>
            <a:r>
              <a:rPr kumimoji="1" lang="ja-JP" altLang="en-US" dirty="0" smtClean="0"/>
              <a:t>とだけ書かれたプロジェクトが</a:t>
            </a:r>
            <a:r>
              <a:rPr kumimoji="1" lang="en-US" altLang="ja-JP" dirty="0" smtClean="0"/>
              <a:t>Portable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PCL</a:t>
            </a:r>
            <a:r>
              <a:rPr kumimoji="1" lang="ja-JP" altLang="en-US" dirty="0" smtClean="0"/>
              <a:t>）で、全プラットフォームで使用できるコードを置いておける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49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まずはエミュレーターを起動する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実機で行う場合は、通常の</a:t>
            </a:r>
            <a:r>
              <a:rPr kumimoji="1" lang="en-US" altLang="ja-JP" dirty="0" smtClean="0"/>
              <a:t>Android</a:t>
            </a:r>
            <a:r>
              <a:rPr kumimoji="1" lang="ja-JP" altLang="en-US" smtClean="0"/>
              <a:t>アプリ開発と同じようにドライバのインストールを行う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2189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87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392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プロジェクトのビルドには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をインストールした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3403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プロジェクトのビルドには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をインストールした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484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プロジェクトのビルドには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をインストールした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514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> Native</a:t>
            </a:r>
            <a:r>
              <a:rPr kumimoji="1" lang="ja-JP" altLang="en-US" dirty="0" smtClean="0"/>
              <a:t>の説明</a:t>
            </a:r>
            <a:endParaRPr kumimoji="1" lang="en-US" altLang="ja-JP" dirty="0" smtClean="0"/>
          </a:p>
          <a:p>
            <a:r>
              <a:rPr kumimoji="1" lang="en-US" altLang="ja-JP" dirty="0" smtClean="0"/>
              <a:t>iOS, Android, Windows Phone</a:t>
            </a:r>
            <a:r>
              <a:rPr kumimoji="1" lang="ja-JP" altLang="en-US" dirty="0" smtClean="0"/>
              <a:t>のプラットフォームでの開発を行うことができる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VS</a:t>
            </a:r>
            <a:r>
              <a:rPr kumimoji="1" lang="ja-JP" altLang="en-US" dirty="0" smtClean="0"/>
              <a:t>上で見ると、</a:t>
            </a: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ソリューションの中に、各プラットフォームごとのプロジェクトと</a:t>
            </a:r>
            <a:r>
              <a:rPr kumimoji="1" lang="en-US" altLang="ja-JP" dirty="0" smtClean="0"/>
              <a:t>Shared</a:t>
            </a:r>
            <a:r>
              <a:rPr kumimoji="1" lang="ja-JP" altLang="en-US" dirty="0" smtClean="0"/>
              <a:t>コードのプロジェクトの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つが基本的に存在する。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の部分は、それぞれの環境のもともとの制作方法とほぼ同じ（</a:t>
            </a:r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なら</a:t>
            </a:r>
            <a:r>
              <a:rPr kumimoji="1" lang="en-US" altLang="ja-JP" dirty="0" smtClean="0"/>
              <a:t>Storyboard, Android</a:t>
            </a:r>
            <a:r>
              <a:rPr kumimoji="1" lang="ja-JP" altLang="en-US" dirty="0" smtClean="0"/>
              <a:t>なら</a:t>
            </a:r>
            <a:r>
              <a:rPr kumimoji="1" lang="en-US" altLang="ja-JP" dirty="0" smtClean="0"/>
              <a:t>XML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環境ごとに異なる部分（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の操作であったり、特有のもの（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Toast</a:t>
            </a:r>
            <a:r>
              <a:rPr kumimoji="1" lang="ja-JP" altLang="en-US" dirty="0" smtClean="0"/>
              <a:t>など））を</a:t>
            </a:r>
            <a:r>
              <a:rPr kumimoji="1" lang="en-US" altLang="ja-JP" dirty="0" err="1" smtClean="0"/>
              <a:t>EnvCode</a:t>
            </a:r>
            <a:r>
              <a:rPr kumimoji="1" lang="ja-JP" altLang="en-US" dirty="0" smtClean="0"/>
              <a:t>に書く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ShaerdCode</a:t>
            </a:r>
            <a:r>
              <a:rPr kumimoji="1" lang="ja-JP" altLang="en-US" dirty="0" smtClean="0"/>
              <a:t>には、データモデルの定義や、ネットワーク通信、データベースアクセスなどを書く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295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283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179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英語</a:t>
            </a:r>
            <a:r>
              <a:rPr kumimoji="1" lang="ja-JP" altLang="en-US" dirty="0" err="1" smtClean="0"/>
              <a:t>ばっかなので</a:t>
            </a:r>
            <a:r>
              <a:rPr kumimoji="1" lang="ja-JP" altLang="en-US" dirty="0" smtClean="0"/>
              <a:t>訳すと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6660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英語ばっかりなので重要な部分だけ抜粋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412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43536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783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Native</a:t>
            </a:r>
            <a:r>
              <a:rPr kumimoji="1" lang="ja-JP" altLang="en-US" dirty="0" smtClean="0"/>
              <a:t>で作成した場合</a:t>
            </a:r>
            <a:endParaRPr kumimoji="1" lang="en-US" altLang="ja-JP" dirty="0" smtClean="0"/>
          </a:p>
          <a:p>
            <a:r>
              <a:rPr kumimoji="1" lang="ja-JP" altLang="en-US" dirty="0" smtClean="0"/>
              <a:t>ソリューション名に「</a:t>
            </a:r>
            <a:r>
              <a:rPr kumimoji="1" lang="en-US" altLang="ja-JP" dirty="0" smtClean="0"/>
              <a:t>.Droid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.iOS</a:t>
            </a:r>
            <a:r>
              <a:rPr kumimoji="1" lang="ja-JP" altLang="en-US" dirty="0" smtClean="0"/>
              <a:t>」がついたプロジェクトが生成されている。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一番上の</a:t>
            </a:r>
            <a:r>
              <a:rPr kumimoji="1" lang="en-US" altLang="ja-JP" dirty="0" smtClean="0"/>
              <a:t>App1</a:t>
            </a:r>
            <a:r>
              <a:rPr kumimoji="1" lang="ja-JP" altLang="en-US" dirty="0" smtClean="0"/>
              <a:t>とだけ書かれたプロジェクトが</a:t>
            </a:r>
            <a:r>
              <a:rPr kumimoji="1" lang="en-US" altLang="ja-JP" dirty="0" smtClean="0"/>
              <a:t>Portable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PCL</a:t>
            </a:r>
            <a:r>
              <a:rPr kumimoji="1" lang="ja-JP" altLang="en-US" dirty="0" smtClean="0"/>
              <a:t>）で、全プラットフォームで使用できるコードを置いておける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875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これを行うことで実行対象を</a:t>
            </a:r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↔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間で切り替える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0179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589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50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Xamarin.Forms</a:t>
            </a:r>
            <a:r>
              <a:rPr kumimoji="1" lang="ja-JP" altLang="en-US" dirty="0" smtClean="0"/>
              <a:t>の説明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> Native</a:t>
            </a:r>
            <a:r>
              <a:rPr kumimoji="1" lang="ja-JP" altLang="en-US" dirty="0" smtClean="0"/>
              <a:t>と大きく違うのが、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部分のコードも共通化できるという部分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ただし、サポートしていないタイプの</a:t>
            </a:r>
            <a:r>
              <a:rPr kumimoji="1" lang="en-US" altLang="ja-JP" dirty="0" smtClean="0"/>
              <a:t>View</a:t>
            </a:r>
            <a:r>
              <a:rPr kumimoji="1" lang="ja-JP" altLang="en-US" dirty="0" smtClean="0"/>
              <a:t>もある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より各プラットフォームの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に沿ったリッチなアプリを作りたい場合は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Native</a:t>
            </a:r>
            <a:r>
              <a:rPr kumimoji="1" lang="ja-JP" altLang="en-US" dirty="0" err="1" smtClean="0"/>
              <a:t>、さ</a:t>
            </a:r>
            <a:r>
              <a:rPr kumimoji="1" lang="ja-JP" altLang="en-US" dirty="0" smtClean="0"/>
              <a:t>さっと作りたいプロトタイプ的なものであれば</a:t>
            </a:r>
            <a:r>
              <a:rPr kumimoji="1" lang="en-US" altLang="ja-JP" dirty="0" err="1" smtClean="0"/>
              <a:t>Xamarin.Forms</a:t>
            </a:r>
            <a:r>
              <a:rPr kumimoji="1" lang="ja-JP" altLang="en-US" dirty="0" smtClean="0"/>
              <a:t>といった感じに使い分けるといいかも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268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これを行うことで実行対象を</a:t>
            </a:r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↔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間で切り替える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885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537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まずはエミュレーターを起動する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実機で行う場合は、通常の</a:t>
            </a:r>
            <a:r>
              <a:rPr kumimoji="1" lang="en-US" altLang="ja-JP" dirty="0" smtClean="0"/>
              <a:t>Android</a:t>
            </a:r>
            <a:r>
              <a:rPr kumimoji="1" lang="ja-JP" altLang="en-US" smtClean="0"/>
              <a:t>アプリ開発と同じようにドライバのインストールを行う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05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には、共通部分のコードを各手段として、</a:t>
            </a:r>
            <a:r>
              <a:rPr kumimoji="1" lang="en-US" altLang="ja-JP" dirty="0" smtClean="0"/>
              <a:t>Portable</a:t>
            </a:r>
            <a:r>
              <a:rPr kumimoji="1" lang="en-US" altLang="ja-JP" baseline="0" dirty="0" smtClean="0"/>
              <a:t> Class Library</a:t>
            </a:r>
            <a:r>
              <a:rPr kumimoji="1" lang="ja-JP" altLang="en-US" baseline="0" dirty="0" smtClean="0"/>
              <a:t>と</a:t>
            </a:r>
            <a:r>
              <a:rPr kumimoji="1" lang="en-US" altLang="ja-JP" baseline="0" dirty="0" smtClean="0"/>
              <a:t>Shared Asset</a:t>
            </a:r>
            <a:r>
              <a:rPr kumimoji="1" lang="ja-JP" altLang="en-US" baseline="0" dirty="0" smtClean="0"/>
              <a:t>の</a:t>
            </a:r>
            <a:r>
              <a:rPr kumimoji="1" lang="en-US" altLang="ja-JP" baseline="0" dirty="0" smtClean="0"/>
              <a:t>2</a:t>
            </a:r>
            <a:r>
              <a:rPr kumimoji="1" lang="ja-JP" altLang="en-US" baseline="0" dirty="0" smtClean="0"/>
              <a:t>種類がある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プロジェクト作成などの時に、</a:t>
            </a:r>
            <a:r>
              <a:rPr kumimoji="1" lang="en-US" altLang="ja-JP" dirty="0" smtClean="0"/>
              <a:t>Portable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Shared</a:t>
            </a:r>
            <a:r>
              <a:rPr kumimoji="1" lang="ja-JP" altLang="en-US" dirty="0" smtClean="0"/>
              <a:t>という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種類の選択肢がある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271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エミュレーターはそれぞれ同梱</a:t>
            </a:r>
            <a:endParaRPr kumimoji="1" lang="en-US" altLang="ja-JP" dirty="0" smtClean="0"/>
          </a:p>
          <a:p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が必要なのは、</a:t>
            </a:r>
            <a:r>
              <a:rPr kumimoji="1" lang="en-US" altLang="ja-JP" dirty="0" err="1" smtClean="0"/>
              <a:t>Xcode</a:t>
            </a:r>
            <a:r>
              <a:rPr kumimoji="1" lang="ja-JP" altLang="en-US" dirty="0" smtClean="0"/>
              <a:t>の規約により、ビルドが</a:t>
            </a:r>
            <a:r>
              <a:rPr kumimoji="1" lang="en-US" altLang="ja-JP" dirty="0" smtClean="0"/>
              <a:t>OS</a:t>
            </a:r>
            <a:r>
              <a:rPr kumimoji="1" lang="en-US" altLang="ja-JP" baseline="0" dirty="0" smtClean="0"/>
              <a:t> X</a:t>
            </a:r>
            <a:r>
              <a:rPr kumimoji="1" lang="ja-JP" altLang="en-US" baseline="0" dirty="0" smtClean="0"/>
              <a:t>上でしかできないため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98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マルチプラットフォームでアプリを開発できるという点での競合製品としては、</a:t>
            </a:r>
            <a:r>
              <a:rPr kumimoji="1" lang="en-US" altLang="ja-JP" dirty="0" smtClean="0"/>
              <a:t>Apache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Cordova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React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Native</a:t>
            </a:r>
            <a:r>
              <a:rPr kumimoji="1" lang="ja-JP" altLang="en-US" dirty="0" smtClean="0"/>
              <a:t>などがある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069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> Test Cloud:</a:t>
            </a:r>
            <a:r>
              <a:rPr lang="ja-JP" altLang="en-US" sz="1200" dirty="0" smtClean="0"/>
              <a:t>クラウド上で実機デバッグを行えるサービス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詳しくはこのアドレスを見てほしい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8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11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45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337084" y="439137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34" name="Rectangle 33"/>
          <p:cNvSpPr/>
          <p:nvPr/>
        </p:nvSpPr>
        <p:spPr>
          <a:xfrm flipH="1">
            <a:off x="6337084" y="5328102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 flipH="1">
            <a:off x="5732242" y="5325271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 flipH="1">
            <a:off x="6006637" y="499564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38859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spc="133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8796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98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8154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3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0" descr="WIN11_Sarah_01_PPT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2" b="-232"/>
          <a:stretch/>
        </p:blipFill>
        <p:spPr>
          <a:xfrm>
            <a:off x="474689" y="1687908"/>
            <a:ext cx="3657600" cy="3657600"/>
          </a:xfrm>
          <a:prstGeom prst="rect">
            <a:avLst/>
          </a:prstGeom>
        </p:spPr>
      </p:pic>
      <p:pic>
        <p:nvPicPr>
          <p:cNvPr id="12" name="Picture 11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90565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39" y="1683559"/>
            <a:ext cx="3652424" cy="3652424"/>
          </a:xfrm>
          <a:prstGeom prst="rect">
            <a:avLst/>
          </a:prstGeom>
        </p:spPr>
      </p:pic>
      <p:pic>
        <p:nvPicPr>
          <p:cNvPr id="11" name="Picture 10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26666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357" y="1687908"/>
            <a:ext cx="3645408" cy="3645408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1262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78" y="1690573"/>
            <a:ext cx="3639631" cy="3645408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466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10972800" cy="49053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spc="133" dirty="0" smtClean="0"/>
            </a:lvl1pPr>
            <a:lvl2pPr>
              <a:lnSpc>
                <a:spcPct val="120000"/>
              </a:lnSpc>
              <a:defRPr lang="en-US" spc="133" dirty="0" smtClean="0"/>
            </a:lvl2pPr>
            <a:lvl3pPr>
              <a:lnSpc>
                <a:spcPct val="120000"/>
              </a:lnSpc>
              <a:defRPr lang="en-US" spc="133" dirty="0" smtClean="0"/>
            </a:lvl3pPr>
            <a:lvl4pPr>
              <a:lnSpc>
                <a:spcPct val="120000"/>
              </a:lnSpc>
              <a:defRPr lang="en-US" spc="133" dirty="0" smtClean="0"/>
            </a:lvl4pPr>
            <a:lvl5pPr>
              <a:lnSpc>
                <a:spcPct val="120000"/>
              </a:lnSpc>
              <a:defRPr lang="en-US" spc="133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0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972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dirty="0" smtClean="0"/>
            </a:lvl1pPr>
            <a:lvl2pPr>
              <a:lnSpc>
                <a:spcPct val="120000"/>
              </a:lnSpc>
              <a:defRPr lang="en-US" dirty="0" smtClean="0"/>
            </a:lvl2pPr>
            <a:lvl3pPr>
              <a:lnSpc>
                <a:spcPct val="120000"/>
              </a:lnSpc>
              <a:defRPr lang="en-US" dirty="0" smtClean="0"/>
            </a:lvl3pPr>
            <a:lvl4pPr>
              <a:lnSpc>
                <a:spcPct val="120000"/>
              </a:lnSpc>
              <a:defRPr lang="en-US" dirty="0" smtClean="0"/>
            </a:lvl4pPr>
            <a:lvl5pPr>
              <a:lnSpc>
                <a:spcPct val="120000"/>
              </a:lnSpc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38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85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2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1_Layer Comp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509555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23150" y="543644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1323150" y="510678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09555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99492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175447" y="543686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81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80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4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2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16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2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04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42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65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74775"/>
            <a:ext cx="7315200" cy="4114800"/>
          </a:xfrm>
        </p:spPr>
        <p:txBody>
          <a:bodyPr/>
          <a:lstStyle>
            <a:lvl1pPr marL="0" indent="0">
              <a:buNone/>
              <a:defRPr sz="42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70539"/>
            <a:ext cx="7315200" cy="4746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37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74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70539"/>
            <a:ext cx="7315200" cy="4746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73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353" y="1837267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581380" y="3833295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4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9056" y="1827674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09467" y="1841373"/>
            <a:ext cx="3549192" cy="384822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18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9375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09467" y="1841372"/>
            <a:ext cx="3549192" cy="383621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589375" y="382387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9017" y="3818467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1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353" y="1837267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581380" y="3833295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4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9056" y="1827674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09467" y="1841373"/>
            <a:ext cx="3549192" cy="384822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81941"/>
            <a:ext cx="10992476" cy="582841"/>
          </a:xfrm>
        </p:spPr>
        <p:txBody>
          <a:bodyPr vert="horz" lIns="91440" tIns="0" rIns="91440" bIns="45720" rtlCol="0" anchor="t" anchorCtr="0">
            <a:noAutofit/>
          </a:bodyPr>
          <a:lstStyle>
            <a:lvl1pPr>
              <a:defRPr lang="en-US" b="0" dirty="0">
                <a:solidFill>
                  <a:srgbClr val="0072C6"/>
                </a:solidFill>
              </a:defRPr>
            </a:lvl1pPr>
          </a:lstStyle>
          <a:p>
            <a:pPr lvl="0"/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18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9375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09467" y="1841372"/>
            <a:ext cx="3549192" cy="383621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589375" y="382387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9017" y="3818467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5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4_Layer Comp 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9555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23150" y="543644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1323150" y="510678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09555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99492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175447" y="543686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9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29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88935" y="1841372"/>
            <a:ext cx="2997200" cy="385319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41373"/>
            <a:ext cx="3859841" cy="1861753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702888" y="1841372"/>
            <a:ext cx="3884011" cy="385319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3819117"/>
            <a:ext cx="1879129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1380" y="381911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702888" y="1841373"/>
            <a:ext cx="3884011" cy="385319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99054" y="1841372"/>
            <a:ext cx="3859841" cy="186175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16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88935" y="1841372"/>
            <a:ext cx="2997200" cy="385319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41373"/>
            <a:ext cx="3859841" cy="1861753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702888" y="1841372"/>
            <a:ext cx="3884011" cy="385319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3819117"/>
            <a:ext cx="1879129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1380" y="381911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702888" y="1841373"/>
            <a:ext cx="3884011" cy="385319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99054" y="1841372"/>
            <a:ext cx="3859841" cy="186175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13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74407" y="1833539"/>
            <a:ext cx="4990304" cy="385785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9671204" y="1855346"/>
            <a:ext cx="1879128" cy="185682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71204" y="3819117"/>
            <a:ext cx="1879128" cy="187618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36715"/>
            <a:ext cx="1879128" cy="385785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199" y="3819116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581380" y="1836715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79199" y="1842599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679199" y="381708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06939" y="1834684"/>
            <a:ext cx="1871133" cy="38598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7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74407" y="1833539"/>
            <a:ext cx="4990304" cy="385785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9671204" y="1855346"/>
            <a:ext cx="1879128" cy="185682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71204" y="3819117"/>
            <a:ext cx="1879128" cy="187618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36715"/>
            <a:ext cx="1879128" cy="385785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199" y="3819116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581380" y="1836715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79199" y="1842599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679199" y="381708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06939" y="1834684"/>
            <a:ext cx="1871133" cy="38598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2602023" y="1856583"/>
            <a:ext cx="5715000" cy="3804979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9"/>
            <a:ext cx="1879128" cy="185916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28138" y="1856582"/>
            <a:ext cx="3166533" cy="380900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710" y="3806419"/>
            <a:ext cx="1871133" cy="186027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3588" y="1856583"/>
            <a:ext cx="1879600" cy="1855584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428138" y="1856583"/>
            <a:ext cx="3166533" cy="38064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71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2602023" y="1856583"/>
            <a:ext cx="5715000" cy="3804979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9"/>
            <a:ext cx="1879128" cy="185916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28138" y="1856582"/>
            <a:ext cx="3166533" cy="380900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710" y="3806419"/>
            <a:ext cx="1871133" cy="186027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3588" y="1856583"/>
            <a:ext cx="1879600" cy="1855584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428138" y="1856583"/>
            <a:ext cx="3166533" cy="38064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71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2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8"/>
            <a:ext cx="1879128" cy="1870668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12219" y="1868083"/>
            <a:ext cx="8970952" cy="380900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4060" y="1852515"/>
            <a:ext cx="1871133" cy="1859168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4065" y="3804717"/>
            <a:ext cx="1879127" cy="1872369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12219" y="1868083"/>
            <a:ext cx="8970952" cy="379750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08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2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20"/>
            <a:ext cx="1879128" cy="1856153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12219" y="1853569"/>
            <a:ext cx="8970952" cy="380900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4060" y="1853567"/>
            <a:ext cx="1871133" cy="1858600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4061" y="3806418"/>
            <a:ext cx="1879127" cy="1856153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12219" y="1868083"/>
            <a:ext cx="8970952" cy="379750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842" y="1830466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009467" y="1828800"/>
            <a:ext cx="3549192" cy="187432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1828800"/>
            <a:ext cx="3859915" cy="187432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3819119"/>
            <a:ext cx="1879128" cy="1870483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20"/>
            <a:ext cx="1879128" cy="187048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09467" y="3819120"/>
            <a:ext cx="3549192" cy="187048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1825643"/>
            <a:ext cx="3859915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8584" y="3818467"/>
            <a:ext cx="1879600" cy="18711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09467" y="1825643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09467" y="3819119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81381" y="3819119"/>
            <a:ext cx="1877591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98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842" y="1830466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009467" y="1828800"/>
            <a:ext cx="3549192" cy="187432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1828800"/>
            <a:ext cx="3859915" cy="187432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3819119"/>
            <a:ext cx="1879128" cy="1870483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20"/>
            <a:ext cx="1879128" cy="187048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09467" y="3819120"/>
            <a:ext cx="3549192" cy="187048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1825643"/>
            <a:ext cx="3859915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8584" y="3818467"/>
            <a:ext cx="1879600" cy="18711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09467" y="1825643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09467" y="3819119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81381" y="3819119"/>
            <a:ext cx="1877591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33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1_Layer Comp 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10272" r="17057" b="74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7803" y="449235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2" name="Rectangle 11"/>
          <p:cNvSpPr/>
          <p:nvPr/>
        </p:nvSpPr>
        <p:spPr>
          <a:xfrm flipH="1">
            <a:off x="877803" y="5338201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272961" y="5335369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 flipH="1">
            <a:off x="547355" y="5005739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8702" y="869447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7804" y="3884501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6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C12_Sam_001_16x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79116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79116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69053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H="1">
            <a:off x="7079116" y="5435914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 flipH="1">
            <a:off x="6474274" y="543308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6748669" y="5103452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4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92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2_Layer Comp 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r="84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0755" y="408297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3" name="Rectangle 12"/>
          <p:cNvSpPr/>
          <p:nvPr/>
        </p:nvSpPr>
        <p:spPr>
          <a:xfrm flipH="1">
            <a:off x="870755" y="5297262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 flipH="1">
            <a:off x="265913" y="5294431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 flipH="1">
            <a:off x="540307" y="496480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8702" y="869447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0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7804" y="3884501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6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0003_Layer Comp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978107" y="327539"/>
            <a:ext cx="4245403" cy="516795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78109" y="1734558"/>
            <a:ext cx="4245400" cy="1954348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5867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65632" y="4706297"/>
            <a:ext cx="3870355" cy="572695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1296917" y="5567947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11296917" y="5238284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10148155" y="5568515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18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69422" y="619519"/>
            <a:ext cx="9736667" cy="36307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69423" y="1794192"/>
            <a:ext cx="9735691" cy="1107016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0095" y="2902658"/>
            <a:ext cx="9325019" cy="559473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189" y="4323284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037626" y="3993654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69423" y="4323505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01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98185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455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kumimoji="1" sz="3733" kern="1200" cap="none" spc="133" baseline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游ゴシック" panose="020B0400000000000000" pitchFamily="50" charset="-128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•"/>
        <a:defRPr kumimoji="1" lang="en-US" sz="3733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1pPr>
      <a:lvl2pPr marL="990575" indent="-380990" algn="l" defTabSz="609585" rtl="0" eaLnBrk="1" latinLnBrk="0" hangingPunct="1">
        <a:spcBef>
          <a:spcPts val="533"/>
        </a:spcBef>
        <a:buClr>
          <a:srgbClr val="0072C6"/>
        </a:buClr>
        <a:buSzPct val="70000"/>
        <a:buFont typeface="Courier New" pitchFamily="49" charset="0"/>
        <a:buChar char="o"/>
        <a:defRPr kumimoji="1" lang="en-US" sz="3200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72C6"/>
        </a:buClr>
        <a:buFont typeface="Wingdings" pitchFamily="2" charset="2"/>
        <a:buChar char="§"/>
        <a:defRPr kumimoji="1" lang="en-US" sz="2667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–"/>
        <a:defRPr kumimoji="1" lang="en-US" sz="2133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»"/>
        <a:defRPr kumimoji="1" lang="en-US" sz="2133" b="0" i="0" kern="1200" spc="133" dirty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xamarin.com/" TargetMode="Externa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sz="4800" dirty="0" smtClean="0"/>
              <a:t>ことはじめ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ja-JP" dirty="0" smtClean="0"/>
              <a:t>Ralph (Tamaki Hidetsugu)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4" y="1273563"/>
            <a:ext cx="4845909" cy="311583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3" y="4164344"/>
            <a:ext cx="4364610" cy="18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競合製品と比べて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9" y="3035821"/>
            <a:ext cx="5113650" cy="1521920"/>
          </a:xfrm>
          <a:prstGeom prst="rect">
            <a:avLst/>
          </a:prstGeom>
        </p:spPr>
      </p:pic>
      <p:pic>
        <p:nvPicPr>
          <p:cNvPr id="1026" name="Picture 2" descr="http://static1.squarespace.com/static/540d7a89e4b0387389f618ba/546d8fc4e4b06f0363347eaa/56023233e4b0eaa138bdf5d7/1456588211680/?format=1000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99" y="2182334"/>
            <a:ext cx="5073388" cy="291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競合製品と比べて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590858" y="1155700"/>
            <a:ext cx="10979894" cy="561086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のいい点</a:t>
            </a:r>
            <a:endParaRPr lang="en-US" altLang="ja-JP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Cordova</a:t>
            </a:r>
            <a:r>
              <a:rPr lang="ja-JP" altLang="en-US" sz="2000" dirty="0" smtClean="0"/>
              <a:t>のような、</a:t>
            </a:r>
            <a:r>
              <a:rPr lang="en-US" altLang="ja-JP" sz="2000" dirty="0" smtClean="0"/>
              <a:t>Hybrid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HTML</a:t>
            </a:r>
            <a:r>
              <a:rPr lang="ja-JP" altLang="en-US" sz="2000" dirty="0" smtClean="0"/>
              <a:t>を使用したものでは、実行時の遅さが目立ったり、システムが提供するハードウェアアクセラレーションや、外部装置へのアクセスが制限される。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/>
              <a:t>コードはコンパイルされ、完全にプラットフォームごとのネイティブ動作になる</a:t>
            </a:r>
            <a:r>
              <a:rPr lang="ja-JP" altLang="en-US" sz="2000" dirty="0" smtClean="0"/>
              <a:t>ため早い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 smtClean="0"/>
              <a:t>それぞれのプラットフォームでのクラス名・関数名がほぼ同じ名前で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として提供されているので、いずれかのプラットフォーム上でアプリ経験があると慣れやすい。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C#/.NET</a:t>
            </a:r>
            <a:r>
              <a:rPr lang="ja-JP" altLang="en-US" sz="2000" dirty="0" smtClean="0"/>
              <a:t>で制作された数多くのライブラリ資産を活用できる。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326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競合製品と比べて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590858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の悪い点</a:t>
            </a:r>
            <a:endParaRPr lang="en-US" altLang="ja-JP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HTML/JS</a:t>
            </a:r>
            <a:r>
              <a:rPr lang="ja-JP" altLang="en-US" sz="2000" dirty="0"/>
              <a:t>と</a:t>
            </a:r>
            <a:r>
              <a:rPr lang="en-US" altLang="ja-JP" sz="2000" dirty="0" smtClean="0"/>
              <a:t>C#</a:t>
            </a:r>
            <a:r>
              <a:rPr lang="ja-JP" altLang="en-US" sz="2000" dirty="0" smtClean="0"/>
              <a:t>では、前者のほうが触ったことがある人が多い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 smtClean="0"/>
              <a:t>各々のプラットフォームの固有動作や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などについて知らないといけない。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 smtClean="0"/>
              <a:t>最近になって無償化されたため、ユーザーが少なく、</a:t>
            </a:r>
            <a:r>
              <a:rPr lang="en-US" altLang="ja-JP" sz="2000" dirty="0" smtClean="0"/>
              <a:t>Web</a:t>
            </a:r>
            <a:r>
              <a:rPr lang="ja-JP" altLang="en-US" sz="2000" dirty="0" smtClean="0"/>
              <a:t>上の情報も少ない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/>
              <a:t>共有</a:t>
            </a:r>
            <a:r>
              <a:rPr lang="ja-JP" altLang="en-US" sz="2000" dirty="0" smtClean="0"/>
              <a:t>ライブラリにも制限があり、使えない場合がある</a:t>
            </a:r>
            <a:r>
              <a:rPr lang="ja-JP" altLang="en-US" sz="2000" dirty="0" smtClean="0"/>
              <a:t>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PC</a:t>
            </a:r>
            <a:r>
              <a:rPr lang="ja-JP" altLang="en-US" sz="2000" dirty="0" smtClean="0"/>
              <a:t>の容量が結構必要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3319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無料でできること、できないこと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544"/>
            <a:ext cx="12182477" cy="49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無料でできること、できないこと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ja-JP" altLang="en-US" sz="2400" dirty="0" smtClean="0"/>
              <a:t>学生</a:t>
            </a:r>
            <a:r>
              <a:rPr lang="ja-JP" altLang="en-US" sz="2400" dirty="0" smtClean="0"/>
              <a:t>はほぼすべて</a:t>
            </a:r>
            <a:r>
              <a:rPr lang="ja-JP" altLang="en-US" sz="2400" dirty="0" smtClean="0"/>
              <a:t>無料でできる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学生だとむしろ得なことが増える</a:t>
            </a:r>
            <a:endParaRPr lang="en-US" altLang="ja-JP" sz="2400" dirty="0" smtClean="0"/>
          </a:p>
          <a:p>
            <a:pPr lvl="1"/>
            <a:r>
              <a:rPr lang="en-US" altLang="ja-JP" sz="1867" dirty="0" smtClean="0"/>
              <a:t>Free</a:t>
            </a:r>
            <a:r>
              <a:rPr lang="ja-JP" altLang="en-US" sz="1867" dirty="0" smtClean="0"/>
              <a:t>枠以上で提供されるプログラムへの参加権（</a:t>
            </a:r>
            <a:r>
              <a:rPr lang="en-US" altLang="ja-JP" sz="1867" dirty="0" err="1" smtClean="0"/>
              <a:t>Xamarin</a:t>
            </a:r>
            <a:r>
              <a:rPr lang="ja-JP" altLang="en-US" sz="1867" dirty="0"/>
              <a:t> </a:t>
            </a:r>
            <a:r>
              <a:rPr lang="en-US" altLang="ja-JP" sz="1867" dirty="0" smtClean="0"/>
              <a:t>University</a:t>
            </a:r>
            <a:r>
              <a:rPr lang="ja-JP" altLang="en-US" sz="1867" dirty="0" smtClean="0"/>
              <a:t>）</a:t>
            </a:r>
            <a:endParaRPr lang="en-US" altLang="ja-JP" sz="1867" dirty="0" smtClean="0"/>
          </a:p>
          <a:p>
            <a:pPr lvl="1"/>
            <a:r>
              <a:rPr lang="en-US" altLang="ja-JP" sz="1867" dirty="0" err="1" smtClean="0"/>
              <a:t>Xamarin</a:t>
            </a:r>
            <a:r>
              <a:rPr lang="en-US" altLang="ja-JP" sz="1867" dirty="0" smtClean="0"/>
              <a:t> </a:t>
            </a:r>
            <a:r>
              <a:rPr lang="en-US" altLang="ja-JP" sz="1867" dirty="0"/>
              <a:t>Test </a:t>
            </a:r>
            <a:r>
              <a:rPr lang="en-US" altLang="ja-JP" sz="1867" dirty="0" smtClean="0"/>
              <a:t>Cloud</a:t>
            </a:r>
            <a:r>
              <a:rPr lang="ja-JP" altLang="en-US" sz="1867" dirty="0" smtClean="0"/>
              <a:t> の利用権</a:t>
            </a:r>
            <a:endParaRPr lang="en-US" altLang="ja-JP" sz="1867" dirty="0" smtClean="0"/>
          </a:p>
          <a:p>
            <a:pPr lvl="1"/>
            <a:r>
              <a:rPr lang="ja-JP" altLang="en-US" sz="1867" dirty="0" smtClean="0"/>
              <a:t>などなど</a:t>
            </a:r>
            <a:endParaRPr lang="en-US" altLang="ja-JP" sz="1867" dirty="0" smtClean="0"/>
          </a:p>
          <a:p>
            <a:pPr lvl="1"/>
            <a:endParaRPr lang="en-US" altLang="ja-JP" sz="1867" dirty="0"/>
          </a:p>
          <a:p>
            <a:r>
              <a:rPr lang="en-US" altLang="ja-JP" sz="2400" dirty="0" smtClean="0"/>
              <a:t>https://www.xamarin.com/student</a:t>
            </a:r>
          </a:p>
        </p:txBody>
      </p:sp>
    </p:spTree>
    <p:extLst>
      <p:ext uri="{BB962C8B-B14F-4D97-AF65-F5344CB8AC3E}">
        <p14:creationId xmlns:p14="http://schemas.microsoft.com/office/powerpoint/2010/main" val="246993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0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 の</a:t>
            </a:r>
            <a:r>
              <a:rPr lang="ja-JP" altLang="en-US" sz="2800" dirty="0" smtClean="0"/>
              <a:t>サイト</a:t>
            </a:r>
            <a:r>
              <a:rPr lang="en-US" altLang="ja-JP" sz="2800" dirty="0" smtClean="0"/>
              <a:t>(</a:t>
            </a:r>
            <a:r>
              <a:rPr lang="en-US" altLang="ja-JP" sz="2800" dirty="0" smtClean="0">
                <a:hlinkClick r:id="rId2"/>
              </a:rPr>
              <a:t>https://www.xamarin.com</a:t>
            </a:r>
            <a:r>
              <a:rPr lang="en-US" altLang="ja-JP" sz="2800" dirty="0" smtClean="0"/>
              <a:t>) </a:t>
            </a:r>
            <a:r>
              <a:rPr lang="ja-JP" altLang="en-US" sz="2800" dirty="0" smtClean="0"/>
              <a:t>へ</a:t>
            </a:r>
            <a:r>
              <a:rPr lang="ja-JP" altLang="en-US" sz="2800" dirty="0" smtClean="0"/>
              <a:t>アクセス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スクロール</a:t>
            </a:r>
            <a:r>
              <a:rPr lang="ja-JP" altLang="en-US" sz="2800" dirty="0" smtClean="0"/>
              <a:t>すると </a:t>
            </a:r>
            <a:r>
              <a:rPr lang="en-US" altLang="ja-JP" sz="2800" b="1" dirty="0" smtClean="0"/>
              <a:t>Download</a:t>
            </a:r>
            <a:r>
              <a:rPr lang="ja-JP" altLang="en-US" sz="2800" b="1" dirty="0" smtClean="0"/>
              <a:t> </a:t>
            </a:r>
            <a:r>
              <a:rPr lang="en-US" altLang="ja-JP" sz="2800" b="1" dirty="0" err="1" smtClean="0"/>
              <a:t>Xamarin</a:t>
            </a:r>
            <a:r>
              <a:rPr lang="ja-JP" altLang="en-US" sz="2800" dirty="0" smtClean="0"/>
              <a:t> というリンクがあるのでクリック</a:t>
            </a:r>
            <a:endParaRPr lang="ja-JP" altLang="en-US" sz="1734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11" y="2675215"/>
            <a:ext cx="8909884" cy="396447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171550" y="5754188"/>
            <a:ext cx="1307593" cy="515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6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34918" y="2014916"/>
            <a:ext cx="7445559" cy="475567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/>
              <a:t>名前・メールアドレス</a:t>
            </a:r>
            <a:r>
              <a:rPr lang="ja-JP" altLang="en-US" sz="2800" dirty="0" smtClean="0"/>
              <a:t>・</a:t>
            </a:r>
            <a:r>
              <a:rPr lang="ja-JP" altLang="en-US" sz="2800" dirty="0"/>
              <a:t>学校名</a:t>
            </a:r>
            <a:r>
              <a:rPr lang="ja-JP" altLang="en-US" sz="2800" dirty="0" smtClean="0"/>
              <a:t>を</a:t>
            </a:r>
            <a:r>
              <a:rPr lang="ja-JP" altLang="en-US" sz="2800" dirty="0" smtClean="0"/>
              <a:t>入力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 smtClean="0"/>
              <a:t>既に</a:t>
            </a:r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をインストールしている場合は</a:t>
            </a:r>
            <a:r>
              <a:rPr lang="en-US" altLang="ja-JP" sz="2800" dirty="0" smtClean="0"/>
              <a:t>Yes</a:t>
            </a:r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en-US" altLang="ja-JP" sz="2800" dirty="0" smtClean="0"/>
              <a:t>No</a:t>
            </a:r>
            <a:r>
              <a:rPr lang="ja-JP" altLang="en-US" sz="2800" dirty="0" smtClean="0"/>
              <a:t>を選択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t="2714" r="2587" b="2139"/>
          <a:stretch/>
        </p:blipFill>
        <p:spPr>
          <a:xfrm>
            <a:off x="328178" y="1238016"/>
            <a:ext cx="3889477" cy="5277972"/>
          </a:xfrm>
          <a:prstGeom prst="rect">
            <a:avLst/>
          </a:prstGeom>
        </p:spPr>
      </p:pic>
      <p:grpSp>
        <p:nvGrpSpPr>
          <p:cNvPr id="16" name="グループ化 15"/>
          <p:cNvGrpSpPr/>
          <p:nvPr/>
        </p:nvGrpSpPr>
        <p:grpSpPr>
          <a:xfrm>
            <a:off x="3856211" y="1726848"/>
            <a:ext cx="152400" cy="1389502"/>
            <a:chOff x="3856211" y="1691176"/>
            <a:chExt cx="168584" cy="983242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3856211" y="1707360"/>
              <a:ext cx="152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4008611" y="1691176"/>
              <a:ext cx="0" cy="9832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3872395" y="2674418"/>
              <a:ext cx="152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直線コネクタ 16"/>
          <p:cNvCxnSpPr/>
          <p:nvPr/>
        </p:nvCxnSpPr>
        <p:spPr>
          <a:xfrm>
            <a:off x="4008611" y="2255654"/>
            <a:ext cx="426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72395" y="3781405"/>
            <a:ext cx="5625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3872395" y="4499969"/>
            <a:ext cx="2812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4153656" y="4482133"/>
            <a:ext cx="0" cy="7773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153656" y="5241000"/>
            <a:ext cx="2812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64414" y="1489435"/>
            <a:ext cx="7585018" cy="477939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が入っていない場合は</a:t>
            </a:r>
            <a:r>
              <a:rPr lang="en-US" altLang="ja-JP" sz="2800" dirty="0" smtClean="0"/>
              <a:t>Community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2015</a:t>
            </a:r>
            <a:r>
              <a:rPr lang="ja-JP" altLang="en-US" sz="2800" dirty="0" smtClean="0"/>
              <a:t>のインストールが始まる。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既にインストールされている場合は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のパッケージのみがインストールされる。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インストールするコンポーネントはデフォルトのままで</a:t>
            </a:r>
            <a:r>
              <a:rPr lang="en-US" altLang="ja-JP" sz="2800" dirty="0" smtClean="0"/>
              <a:t>OK</a:t>
            </a:r>
            <a:endParaRPr lang="en-US" altLang="ja-JP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4" y="1067493"/>
            <a:ext cx="4073643" cy="57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7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lang="en-US" altLang="ja-JP" dirty="0" smtClean="0"/>
              <a:t>Ma</a:t>
            </a:r>
            <a:r>
              <a:rPr lang="en-US" altLang="ja-JP" dirty="0"/>
              <a:t>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64414" y="2434024"/>
            <a:ext cx="7585018" cy="297003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ダウンロードした</a:t>
            </a:r>
            <a:r>
              <a:rPr lang="en-US" altLang="ja-JP" sz="2800" dirty="0" err="1" smtClean="0"/>
              <a:t>XamarinInstaller.dmg</a:t>
            </a:r>
            <a:r>
              <a:rPr lang="ja-JP" altLang="en-US" sz="2800" dirty="0" smtClean="0"/>
              <a:t>を開く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出てきた画面の</a:t>
            </a:r>
            <a:r>
              <a:rPr lang="ja-JP" altLang="en-US" sz="2800" dirty="0"/>
              <a:t>「</a:t>
            </a:r>
            <a:r>
              <a:rPr lang="en-US" altLang="ja-JP" sz="2800" dirty="0" smtClean="0"/>
              <a:t>Install</a:t>
            </a:r>
            <a:r>
              <a:rPr lang="ja-JP" altLang="en-US" sz="2800" dirty="0" smtClean="0"/>
              <a:t> 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」をダブルクリック</a:t>
            </a:r>
            <a:endParaRPr lang="en-US" altLang="ja-JP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8" y="1343762"/>
            <a:ext cx="3770438" cy="45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118337" y="1348154"/>
            <a:ext cx="9309190" cy="538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 smtClean="0"/>
              <a:t>玉木 英嗣 （ラルフ）</a:t>
            </a:r>
            <a:endParaRPr lang="en-US" altLang="ja-JP" sz="36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明治大学理工学部情報科学科</a:t>
            </a:r>
            <a:r>
              <a:rPr lang="en-US" altLang="ja-JP" sz="2800" dirty="0" smtClean="0"/>
              <a:t>3</a:t>
            </a:r>
            <a:r>
              <a:rPr lang="ja-JP" altLang="en-US" sz="2800" dirty="0" smtClean="0"/>
              <a:t>年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アプリ・ウェブエンジニア</a:t>
            </a:r>
            <a:endParaRPr lang="en-US" altLang="ja-JP" sz="2800" dirty="0" smtClean="0"/>
          </a:p>
          <a:p>
            <a:pPr marL="0" indent="0">
              <a:buNone/>
            </a:pPr>
            <a:r>
              <a:rPr kumimoji="1" lang="en-US" altLang="ja-JP" sz="2800" dirty="0" smtClean="0"/>
              <a:t>MSP</a:t>
            </a:r>
            <a:r>
              <a:rPr kumimoji="1" lang="ja-JP" altLang="en-US" sz="2800" dirty="0" smtClean="0"/>
              <a:t>内での活動：</a:t>
            </a:r>
            <a:r>
              <a:rPr kumimoji="1" lang="en-US" altLang="ja-JP" sz="2800" dirty="0" smtClean="0"/>
              <a:t>Minecraft</a:t>
            </a:r>
            <a:r>
              <a:rPr lang="ja-JP" altLang="en-US" sz="2800" dirty="0" smtClean="0"/>
              <a:t>・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制作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lang="ja-JP" altLang="en-US" sz="2800" dirty="0" smtClean="0"/>
              <a:t>　</a:t>
            </a:r>
            <a:r>
              <a:rPr kumimoji="1" lang="en-US" altLang="ja-JP" sz="2800" dirty="0" smtClean="0"/>
              <a:t>@</a:t>
            </a:r>
            <a:r>
              <a:rPr kumimoji="1" lang="en-US" altLang="ja-JP" sz="2800" dirty="0" err="1" smtClean="0"/>
              <a:t>r_ralph_h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latin typeface="FontAwesome" pitchFamily="50" charset="0"/>
              </a:rPr>
              <a:t>　</a:t>
            </a:r>
            <a:r>
              <a:rPr lang="ja-JP" altLang="en-US" sz="2800" dirty="0" smtClean="0">
                <a:latin typeface="FontAwesome" pitchFamily="50" charset="0"/>
              </a:rPr>
              <a:t>　</a:t>
            </a:r>
            <a:r>
              <a:rPr lang="en-US" altLang="ja-JP" sz="2800" dirty="0" smtClean="0"/>
              <a:t>r-ralph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　　</a:t>
            </a:r>
            <a:r>
              <a:rPr lang="en-US" altLang="ja-JP" sz="2800" dirty="0" err="1" smtClean="0"/>
              <a:t>TamakiHidetsugu</a:t>
            </a:r>
            <a:endParaRPr kumimoji="1" lang="en-US" altLang="ja-JP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3" y="1251172"/>
            <a:ext cx="2147455" cy="2147455"/>
          </a:xfrm>
          <a:prstGeom prst="rect">
            <a:avLst/>
          </a:prstGeom>
        </p:spPr>
      </p:pic>
      <p:pic>
        <p:nvPicPr>
          <p:cNvPr id="1026" name="Picture 2" descr="https://raw.githubusercontent.com/encharm/Font-Awesome-SVG-PNG/master/black/png/256/github-a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7" y="5428404"/>
            <a:ext cx="585897" cy="5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encharm/Font-Awesome-SVG-PNG/master/black/png/256/twit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7" y="4842507"/>
            <a:ext cx="585897" cy="5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encharm/Font-Awesome-SVG-PNG/master/black/png/256/facebook-offici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7" y="6014301"/>
            <a:ext cx="585897" cy="5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lang="en-US" altLang="ja-JP" dirty="0" smtClean="0"/>
              <a:t>Ma</a:t>
            </a:r>
            <a:r>
              <a:rPr lang="en-US" altLang="ja-JP" dirty="0"/>
              <a:t>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6" y="1227404"/>
            <a:ext cx="7585018" cy="297003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/>
              <a:t>基本的に </a:t>
            </a:r>
            <a:r>
              <a:rPr lang="en-US" altLang="ja-JP" sz="2800" dirty="0" smtClean="0"/>
              <a:t>Continue</a:t>
            </a:r>
            <a:r>
              <a:rPr lang="ja-JP" altLang="en-US" sz="2800" dirty="0" smtClean="0"/>
              <a:t> を押していけば</a:t>
            </a:r>
            <a:r>
              <a:rPr lang="en-US" altLang="ja-JP" sz="2800" dirty="0" smtClean="0"/>
              <a:t>OK</a:t>
            </a:r>
            <a:endParaRPr lang="en-US" altLang="ja-JP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4" y="1953556"/>
            <a:ext cx="5919306" cy="38318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10" y="2716351"/>
            <a:ext cx="5919306" cy="3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ファイル→新規作成→プロジェクト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3089757"/>
            <a:ext cx="9544169" cy="23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テンプレート→ </a:t>
            </a:r>
            <a:r>
              <a:rPr kumimoji="1" lang="en-US" altLang="ja-JP" sz="2400" dirty="0" smtClean="0"/>
              <a:t>Visual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C#</a:t>
            </a:r>
            <a:r>
              <a:rPr kumimoji="1" lang="ja-JP" altLang="en-US" sz="2400" dirty="0" smtClean="0"/>
              <a:t> → </a:t>
            </a:r>
            <a:r>
              <a:rPr kumimoji="1" lang="en-US" altLang="ja-JP" sz="2400" dirty="0" smtClean="0"/>
              <a:t>Cross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Platform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→ </a:t>
            </a:r>
            <a:r>
              <a:rPr lang="en-US" altLang="ja-JP" sz="2400" dirty="0" smtClean="0"/>
              <a:t>Blank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App</a:t>
            </a:r>
            <a:r>
              <a:rPr lang="ja-JP" altLang="en-US" sz="2400" dirty="0" smtClean="0"/>
              <a:t> </a:t>
            </a:r>
            <a:endParaRPr lang="en-US" altLang="ja-JP" sz="2400" dirty="0"/>
          </a:p>
          <a:p>
            <a:pPr lvl="1"/>
            <a:r>
              <a:rPr kumimoji="1" lang="en-US" altLang="ja-JP" sz="1867" dirty="0" err="1" smtClean="0"/>
              <a:t>Xamarin</a:t>
            </a:r>
            <a:r>
              <a:rPr kumimoji="1" lang="ja-JP" altLang="en-US" sz="1867" dirty="0" smtClean="0"/>
              <a:t> </a:t>
            </a:r>
            <a:r>
              <a:rPr kumimoji="1" lang="en-US" altLang="ja-JP" sz="1867" dirty="0" smtClean="0"/>
              <a:t>Native</a:t>
            </a:r>
            <a:r>
              <a:rPr kumimoji="1" lang="ja-JP" altLang="en-US" sz="1867" dirty="0" smtClean="0"/>
              <a:t> なら </a:t>
            </a:r>
            <a:r>
              <a:rPr kumimoji="1" lang="en-US" altLang="ja-JP" sz="1867" dirty="0" smtClean="0"/>
              <a:t>Blank App (Native Portable)</a:t>
            </a:r>
          </a:p>
          <a:p>
            <a:pPr lvl="1"/>
            <a:r>
              <a:rPr lang="en-US" altLang="ja-JP" sz="1867" dirty="0" err="1" smtClean="0"/>
              <a:t>Xamarin.Forms</a:t>
            </a:r>
            <a:r>
              <a:rPr lang="en-US" altLang="ja-JP" sz="1867" dirty="0" smtClean="0"/>
              <a:t> </a:t>
            </a:r>
            <a:r>
              <a:rPr lang="ja-JP" altLang="en-US" sz="1867" dirty="0" smtClean="0"/>
              <a:t>なら </a:t>
            </a:r>
            <a:r>
              <a:rPr lang="en-US" altLang="ja-JP" sz="1867" dirty="0"/>
              <a:t>Blank App </a:t>
            </a:r>
            <a:r>
              <a:rPr lang="en-US" altLang="ja-JP" sz="1867" dirty="0" smtClean="0"/>
              <a:t>(</a:t>
            </a:r>
            <a:r>
              <a:rPr lang="en-US" altLang="ja-JP" sz="1867" dirty="0" err="1" smtClean="0"/>
              <a:t>Xamarin.Forms</a:t>
            </a:r>
            <a:r>
              <a:rPr lang="en-US" altLang="ja-JP" sz="1867" dirty="0" smtClean="0"/>
              <a:t> </a:t>
            </a:r>
            <a:r>
              <a:rPr lang="en-US" altLang="ja-JP" sz="1867" dirty="0"/>
              <a:t>Portable)</a:t>
            </a:r>
            <a:endParaRPr kumimoji="1" lang="en-US" altLang="ja-JP" sz="1867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4" y="2550567"/>
            <a:ext cx="6040098" cy="41877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89" b="50189"/>
          <a:stretch/>
        </p:blipFill>
        <p:spPr>
          <a:xfrm>
            <a:off x="654264" y="2872182"/>
            <a:ext cx="2113472" cy="34410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3236174" y="2553564"/>
            <a:ext cx="1184694" cy="2039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654264" y="2550567"/>
            <a:ext cx="2581910" cy="3216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>
            <a:off x="2767736" y="4592688"/>
            <a:ext cx="1653132" cy="172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736121" y="3827927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17276" y="4055090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245083" y="5090259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3" t="9234" r="27562" b="55640"/>
          <a:stretch/>
        </p:blipFill>
        <p:spPr>
          <a:xfrm>
            <a:off x="7830883" y="4009063"/>
            <a:ext cx="4119479" cy="196577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4586114" y="2940801"/>
            <a:ext cx="3075536" cy="1426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7661650" y="2946481"/>
            <a:ext cx="4288712" cy="10397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4586114" y="4367538"/>
            <a:ext cx="3244769" cy="16072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25497" y="4025298"/>
            <a:ext cx="3973062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925497" y="4679600"/>
            <a:ext cx="3973062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1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完成！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5" y="1963091"/>
            <a:ext cx="7069591" cy="45399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41" y="3192643"/>
            <a:ext cx="3887042" cy="199842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5960554" y="2377732"/>
            <a:ext cx="1848362" cy="9447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7808916" y="2392711"/>
            <a:ext cx="4016767" cy="7999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960554" y="3322510"/>
            <a:ext cx="1978087" cy="18685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5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lang="ja-JP" altLang="en-US" dirty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ツール → </a:t>
            </a:r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Emulator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for Android</a:t>
            </a:r>
          </a:p>
          <a:p>
            <a:pPr marL="0" indent="0">
              <a:buNone/>
            </a:pPr>
            <a:endParaRPr lang="en-US" altLang="ja-JP" sz="2800" dirty="0" smtClean="0"/>
          </a:p>
          <a:p>
            <a:r>
              <a:rPr lang="ja-JP" altLang="en-US" sz="2800" dirty="0" smtClean="0"/>
              <a:t>「５</a:t>
            </a:r>
            <a:r>
              <a:rPr lang="en-US" altLang="ja-JP" sz="2800" dirty="0" smtClean="0"/>
              <a:t>“ KitKat ~</a:t>
            </a:r>
            <a:r>
              <a:rPr lang="ja-JP" altLang="en-US" sz="2800" dirty="0" smtClean="0"/>
              <a:t>」をダブルクリック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起動するまで待機</a:t>
            </a:r>
            <a:endParaRPr lang="en-US" altLang="ja-JP" sz="2800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83" y="2101176"/>
            <a:ext cx="4720006" cy="444235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7343601" y="3460692"/>
            <a:ext cx="4376375" cy="576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4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「ソリューション名</a:t>
            </a:r>
            <a:r>
              <a:rPr kumimoji="1" lang="en-US" altLang="ja-JP" sz="2800" dirty="0" smtClean="0"/>
              <a:t>.Droid</a:t>
            </a:r>
            <a:r>
              <a:rPr kumimoji="1" lang="ja-JP" altLang="en-US" sz="2800" dirty="0" smtClean="0"/>
              <a:t>」が選択されていることを確認して実行ボタン 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▶</a:t>
            </a:r>
            <a:r>
              <a:rPr kumimoji="1" lang="ja-JP" altLang="en-US" sz="2800" dirty="0" smtClean="0"/>
              <a:t> をクリック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33" y="3539734"/>
            <a:ext cx="7622534" cy="189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9" y="1015708"/>
            <a:ext cx="10457468" cy="56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 &amp; </a:t>
            </a:r>
            <a:r>
              <a:rPr lang="en-US" altLang="ja-JP" dirty="0" smtClean="0"/>
              <a:t>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初めに</a:t>
            </a:r>
            <a:r>
              <a:rPr lang="en-US" altLang="ja-JP" sz="2800" dirty="0" smtClean="0"/>
              <a:t>Mac</a:t>
            </a:r>
            <a:r>
              <a:rPr lang="ja-JP" altLang="en-US" sz="2800" dirty="0" smtClean="0"/>
              <a:t>側で設定が必要</a:t>
            </a:r>
            <a:endParaRPr lang="en-US" altLang="ja-JP" sz="2800" dirty="0" smtClean="0"/>
          </a:p>
          <a:p>
            <a:r>
              <a:rPr lang="ja-JP" altLang="en-US" sz="2800" dirty="0" smtClean="0"/>
              <a:t>システム環境設定 → 共有 → 「リモートログイン」にチェックを入れる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7" y="2954637"/>
            <a:ext cx="4259152" cy="38268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050597" y="4676797"/>
            <a:ext cx="400633" cy="5897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15418"/>
            <a:ext cx="4807335" cy="38386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64710" y="4560498"/>
            <a:ext cx="1378294" cy="2050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 &amp; </a:t>
            </a:r>
            <a:r>
              <a:rPr lang="en-US" altLang="ja-JP" dirty="0" smtClean="0"/>
              <a:t>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「次のユーザーのみ」にチェックを入れ、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をインストールしたユーザー</a:t>
            </a:r>
            <a:r>
              <a:rPr lang="en-US" altLang="ja-JP" sz="2800" dirty="0" smtClean="0"/>
              <a:t>or</a:t>
            </a:r>
            <a:r>
              <a:rPr lang="ja-JP" altLang="en-US" sz="2800" dirty="0" smtClean="0"/>
              <a:t>グループを選択</a:t>
            </a:r>
            <a:endParaRPr lang="en-US" altLang="ja-JP" sz="28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64" y="2639373"/>
            <a:ext cx="4807335" cy="383869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310717" y="4646762"/>
            <a:ext cx="1464557" cy="448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02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 &amp; </a:t>
            </a:r>
            <a:r>
              <a:rPr lang="en-US" altLang="ja-JP" dirty="0" smtClean="0"/>
              <a:t>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5470689" cy="4905324"/>
          </a:xfrm>
        </p:spPr>
        <p:txBody>
          <a:bodyPr>
            <a:normAutofit lnSpcReduction="10000"/>
          </a:bodyPr>
          <a:lstStyle/>
          <a:p>
            <a:r>
              <a:rPr lang="en-US" altLang="ja-JP" sz="2800" dirty="0" smtClean="0"/>
              <a:t>iOS</a:t>
            </a:r>
            <a:r>
              <a:rPr lang="ja-JP" altLang="en-US" sz="2800" dirty="0" smtClean="0"/>
              <a:t>プロジェクトを開こうとすると右の画面が出てくる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同じネットワーク内に</a:t>
            </a:r>
            <a:r>
              <a:rPr lang="en-US" altLang="ja-JP" sz="2800" dirty="0" smtClean="0"/>
              <a:t>Mac</a:t>
            </a:r>
            <a:r>
              <a:rPr lang="ja-JP" altLang="en-US" sz="2800" dirty="0" smtClean="0"/>
              <a:t>が見つかればリストに出てくる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ユーザー名とパスワードを入力して完了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6310717" y="4646762"/>
            <a:ext cx="1464557" cy="4485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88" y="1220842"/>
            <a:ext cx="5610266" cy="51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016000"/>
            <a:ext cx="10972800" cy="5346700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sz="2400" dirty="0"/>
              <a:t>概要</a:t>
            </a:r>
            <a:endParaRPr lang="en-US" altLang="ja-JP" sz="2400" dirty="0"/>
          </a:p>
          <a:p>
            <a:pPr lvl="1"/>
            <a:r>
              <a:rPr lang="en-US" altLang="ja-JP" sz="2000" dirty="0" err="1" smtClean="0"/>
              <a:t>Xamarin</a:t>
            </a:r>
            <a:r>
              <a:rPr lang="ja-JP" altLang="en-US" sz="2000" dirty="0" smtClean="0"/>
              <a:t>と</a:t>
            </a:r>
            <a:r>
              <a:rPr lang="ja-JP" altLang="en-US" sz="2000" dirty="0"/>
              <a:t>は</a:t>
            </a:r>
            <a:endParaRPr lang="en-US" altLang="ja-JP" sz="2000" dirty="0"/>
          </a:p>
          <a:p>
            <a:pPr lvl="1"/>
            <a:r>
              <a:rPr lang="ja-JP" altLang="en-US" sz="2000" dirty="0"/>
              <a:t>必要な開発環境</a:t>
            </a:r>
            <a:endParaRPr lang="en-US" altLang="ja-JP" sz="2000" dirty="0"/>
          </a:p>
          <a:p>
            <a:pPr lvl="1"/>
            <a:r>
              <a:rPr lang="ja-JP" altLang="en-US" sz="2000" dirty="0"/>
              <a:t>競合製品と比べて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無料</a:t>
            </a:r>
            <a:r>
              <a:rPr lang="ja-JP" altLang="en-US" sz="2000" dirty="0"/>
              <a:t>でできること、できないこと</a:t>
            </a:r>
            <a:endParaRPr lang="en-US" altLang="ja-JP" sz="2000" dirty="0"/>
          </a:p>
          <a:p>
            <a:r>
              <a:rPr lang="ja-JP" altLang="en-US" sz="2400" dirty="0"/>
              <a:t>開発入門</a:t>
            </a:r>
            <a:endParaRPr lang="en-US" altLang="ja-JP" sz="2400" dirty="0"/>
          </a:p>
          <a:p>
            <a:pPr lvl="1"/>
            <a:r>
              <a:rPr lang="ja-JP" altLang="en-US" sz="2000" dirty="0"/>
              <a:t>開発環境構築</a:t>
            </a:r>
            <a:r>
              <a:rPr lang="ja-JP" altLang="en-US" sz="2000" dirty="0" smtClean="0"/>
              <a:t>方法 </a:t>
            </a:r>
            <a:r>
              <a:rPr lang="en-US" altLang="ja-JP" sz="2000" dirty="0" smtClean="0"/>
              <a:t>(Windows &amp; Mac)</a:t>
            </a:r>
            <a:endParaRPr lang="en-US" altLang="ja-JP" sz="2000" dirty="0"/>
          </a:p>
          <a:p>
            <a:pPr lvl="1"/>
            <a:r>
              <a:rPr lang="ja-JP" altLang="en-US" sz="2000" dirty="0"/>
              <a:t>新しくプロジェクトを</a:t>
            </a:r>
            <a:r>
              <a:rPr lang="ja-JP" altLang="en-US" sz="2000" dirty="0" smtClean="0"/>
              <a:t>作る </a:t>
            </a:r>
            <a:r>
              <a:rPr lang="en-US" altLang="ja-JP" sz="2000" dirty="0" smtClean="0"/>
              <a:t>(</a:t>
            </a:r>
            <a:r>
              <a:rPr lang="en-US" altLang="ja-JP" sz="2000" dirty="0"/>
              <a:t>Windows &amp; Mac)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実行</a:t>
            </a:r>
            <a:r>
              <a:rPr lang="ja-JP" altLang="en-US" sz="2000" dirty="0"/>
              <a:t>方法 </a:t>
            </a:r>
            <a:r>
              <a:rPr lang="en-US" altLang="ja-JP" sz="2000" dirty="0" smtClean="0"/>
              <a:t>(</a:t>
            </a:r>
            <a:r>
              <a:rPr lang="en-US" altLang="ja-JP" sz="2000" dirty="0"/>
              <a:t>Windows &amp; </a:t>
            </a:r>
            <a:r>
              <a:rPr lang="en-US" altLang="ja-JP" sz="2000" dirty="0" smtClean="0"/>
              <a:t>Mac with Android &amp; iOS)</a:t>
            </a:r>
            <a:endParaRPr lang="en-US" altLang="ja-JP" sz="2000" dirty="0"/>
          </a:p>
          <a:p>
            <a:pPr lvl="1"/>
            <a:r>
              <a:rPr lang="ja-JP" altLang="en-US" sz="2000" dirty="0"/>
              <a:t>デモ</a:t>
            </a:r>
            <a:endParaRPr lang="en-US" altLang="ja-JP" sz="2000" dirty="0"/>
          </a:p>
          <a:p>
            <a:r>
              <a:rPr lang="ja-JP" altLang="en-US" sz="2400" dirty="0"/>
              <a:t>さらに学ぶに</a:t>
            </a:r>
            <a:r>
              <a:rPr lang="ja-JP" altLang="en-US" sz="2400" dirty="0" smtClean="0"/>
              <a:t>は</a:t>
            </a:r>
            <a:endParaRPr lang="en-US" altLang="ja-JP" sz="2400" dirty="0" smtClean="0"/>
          </a:p>
          <a:p>
            <a:pPr lvl="1"/>
            <a:r>
              <a:rPr lang="ja-JP" altLang="en-US" sz="1900" dirty="0" smtClean="0"/>
              <a:t>公式サイトの見方</a:t>
            </a:r>
            <a:endParaRPr lang="en-US" altLang="ja-JP" sz="1900" dirty="0"/>
          </a:p>
          <a:p>
            <a:pPr lvl="1"/>
            <a:r>
              <a:rPr lang="ja-JP" altLang="en-US" sz="2000" dirty="0"/>
              <a:t>見るべき入門サイト、情報源</a:t>
            </a:r>
            <a:endParaRPr lang="en-US" altLang="ja-JP" sz="2000" dirty="0"/>
          </a:p>
          <a:p>
            <a:pPr lvl="1"/>
            <a:r>
              <a:rPr lang="ja-JP" altLang="en-US" sz="2000" dirty="0"/>
              <a:t>ユーザーコミュニティ</a:t>
            </a:r>
            <a:endParaRPr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05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「</a:t>
            </a:r>
            <a:r>
              <a:rPr kumimoji="1" lang="en-US" altLang="ja-JP" sz="2800" dirty="0" err="1" smtClean="0"/>
              <a:t>iPhoneSimulator</a:t>
            </a:r>
            <a:r>
              <a:rPr kumimoji="1" lang="ja-JP" altLang="en-US" sz="2800" dirty="0" smtClean="0"/>
              <a:t>」「ソリューション名</a:t>
            </a:r>
            <a:r>
              <a:rPr kumimoji="1" lang="en-US" altLang="ja-JP" sz="2800" dirty="0" smtClean="0"/>
              <a:t>.iOS</a:t>
            </a:r>
            <a:r>
              <a:rPr kumimoji="1" lang="ja-JP" altLang="en-US" sz="2800" dirty="0" smtClean="0"/>
              <a:t>」が選択されていることを確認して実行ボタン 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▶</a:t>
            </a:r>
            <a:r>
              <a:rPr kumimoji="1" lang="ja-JP" altLang="en-US" sz="2800" dirty="0" smtClean="0"/>
              <a:t> をクリック</a:t>
            </a:r>
            <a:endParaRPr kumimoji="1" lang="en-US" altLang="ja-JP" sz="2800" dirty="0" smtClean="0"/>
          </a:p>
          <a:p>
            <a:pPr lvl="1"/>
            <a:r>
              <a:rPr lang="ja-JP" altLang="en-US" sz="2267" dirty="0" smtClean="0">
                <a:solidFill>
                  <a:srgbClr val="00B050"/>
                </a:solidFill>
              </a:rPr>
              <a:t>▶</a:t>
            </a:r>
            <a:r>
              <a:rPr lang="ja-JP" altLang="en-US" sz="2267" dirty="0" smtClean="0"/>
              <a:t> の右側では、起動するシミュレーターの環境を設定可能</a:t>
            </a:r>
            <a:endParaRPr lang="en-US" altLang="ja-JP" sz="2267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53" y="3748402"/>
            <a:ext cx="8923952" cy="16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シミュレーターが立ち上がってアプリが実行された！</a:t>
            </a:r>
            <a:endParaRPr lang="en-US" altLang="ja-JP" sz="2800" dirty="0" smtClean="0"/>
          </a:p>
          <a:p>
            <a:pPr marL="609585" lvl="1" indent="0">
              <a:buNone/>
            </a:pPr>
            <a:r>
              <a:rPr lang="ja-JP" altLang="en-US" sz="1734" dirty="0" smtClean="0"/>
              <a:t>（つなげた</a:t>
            </a:r>
            <a:r>
              <a:rPr lang="en-US" altLang="ja-JP" sz="1734" dirty="0" smtClean="0"/>
              <a:t>Mac</a:t>
            </a:r>
            <a:r>
              <a:rPr lang="ja-JP" altLang="en-US" sz="1734" dirty="0" smtClean="0"/>
              <a:t>の上で）</a:t>
            </a:r>
            <a:endParaRPr lang="en-US" altLang="ja-JP" sz="1734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21" y="2126993"/>
            <a:ext cx="2520284" cy="46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Windows</a:t>
            </a:r>
            <a:r>
              <a:rPr lang="ja-JP" altLang="en-US" sz="2800" dirty="0" smtClean="0"/>
              <a:t>上でシミュレーターを実行させたい場合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en-US" altLang="ja-JP" sz="2800" dirty="0"/>
              <a:t>https://</a:t>
            </a:r>
            <a:r>
              <a:rPr lang="en-US" altLang="ja-JP" sz="2800" dirty="0" smtClean="0"/>
              <a:t>developer.xamarin.com/guides/cross-platform/windows/ios-simulator/</a:t>
            </a:r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7640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/>
              <a:t>Windows</a:t>
            </a:r>
            <a:r>
              <a:rPr lang="ja-JP" altLang="en-US" sz="2800" dirty="0" smtClean="0"/>
              <a:t>と</a:t>
            </a:r>
            <a:r>
              <a:rPr lang="en-US" altLang="ja-JP" sz="2800" dirty="0" smtClean="0"/>
              <a:t>Mac</a:t>
            </a:r>
            <a:r>
              <a:rPr lang="ja-JP" altLang="en-US" sz="2800" dirty="0" smtClean="0"/>
              <a:t>両方の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>Beta</a:t>
            </a:r>
            <a:r>
              <a:rPr lang="ja-JP" altLang="en-US" sz="2800" dirty="0" smtClean="0"/>
              <a:t>もしくは</a:t>
            </a:r>
            <a:r>
              <a:rPr lang="en-US" altLang="ja-JP" sz="2800" dirty="0" smtClean="0"/>
              <a:t>Alpha</a:t>
            </a:r>
            <a:r>
              <a:rPr lang="ja-JP" altLang="en-US" sz="2800" dirty="0" smtClean="0"/>
              <a:t>にする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/>
              <a:t>Windows</a:t>
            </a:r>
            <a:r>
              <a:rPr lang="ja-JP" altLang="en-US" sz="2800" dirty="0" smtClean="0"/>
              <a:t>上でシミュレーターをインストールする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Visual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上のオプションから</a:t>
            </a:r>
            <a:r>
              <a:rPr lang="en-US" altLang="ja-JP" sz="2800" dirty="0" smtClean="0"/>
              <a:t>iOS</a:t>
            </a:r>
            <a:r>
              <a:rPr lang="ja-JP" altLang="en-US" sz="2800" dirty="0" smtClean="0"/>
              <a:t>シミュレーターを有効にする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8199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51" y="869461"/>
            <a:ext cx="2930615" cy="5840737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56" y="869461"/>
            <a:ext cx="2930615" cy="5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New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Solution </a:t>
            </a:r>
            <a:r>
              <a:rPr lang="ja-JP" altLang="en-US" sz="2400" dirty="0" smtClean="0"/>
              <a:t>を選択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35" y="1812291"/>
            <a:ext cx="8408710" cy="483462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578462" y="2497451"/>
            <a:ext cx="1249580" cy="490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9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r="80703" b="65502"/>
          <a:stretch/>
        </p:blipFill>
        <p:spPr>
          <a:xfrm>
            <a:off x="766719" y="3225804"/>
            <a:ext cx="1997561" cy="189656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Multiplatform</a:t>
            </a:r>
            <a:r>
              <a:rPr kumimoji="1" lang="ja-JP" altLang="en-US" sz="2400" dirty="0" smtClean="0"/>
              <a:t>→ </a:t>
            </a:r>
            <a:r>
              <a:rPr lang="en-US" altLang="ja-JP" sz="2400" dirty="0" smtClean="0"/>
              <a:t>App</a:t>
            </a:r>
            <a:r>
              <a:rPr lang="ja-JP" altLang="en-US" sz="2400" dirty="0" smtClean="0"/>
              <a:t> </a:t>
            </a:r>
            <a:endParaRPr lang="en-US" altLang="ja-JP" sz="2400" dirty="0"/>
          </a:p>
          <a:p>
            <a:pPr lvl="1"/>
            <a:r>
              <a:rPr kumimoji="1" lang="en-US" altLang="ja-JP" sz="1867" dirty="0" err="1" smtClean="0"/>
              <a:t>Xamarin</a:t>
            </a:r>
            <a:r>
              <a:rPr kumimoji="1" lang="ja-JP" altLang="en-US" sz="1867" dirty="0" smtClean="0"/>
              <a:t> </a:t>
            </a:r>
            <a:r>
              <a:rPr kumimoji="1" lang="en-US" altLang="ja-JP" sz="1867" dirty="0" smtClean="0"/>
              <a:t>Native</a:t>
            </a:r>
            <a:r>
              <a:rPr kumimoji="1" lang="ja-JP" altLang="en-US" sz="1867" dirty="0" smtClean="0"/>
              <a:t> なら </a:t>
            </a:r>
            <a:r>
              <a:rPr kumimoji="1" lang="en-US" altLang="ja-JP" sz="1867" dirty="0" smtClean="0"/>
              <a:t>Single View App</a:t>
            </a:r>
          </a:p>
          <a:p>
            <a:pPr lvl="1"/>
            <a:r>
              <a:rPr lang="en-US" altLang="ja-JP" sz="1867" dirty="0" err="1" smtClean="0"/>
              <a:t>Xamarin.Forms</a:t>
            </a:r>
            <a:r>
              <a:rPr lang="en-US" altLang="ja-JP" sz="1867" dirty="0" smtClean="0"/>
              <a:t> </a:t>
            </a:r>
            <a:r>
              <a:rPr lang="ja-JP" altLang="en-US" sz="1867" dirty="0" smtClean="0"/>
              <a:t>なら</a:t>
            </a:r>
            <a:r>
              <a:rPr lang="en-US" altLang="ja-JP" sz="1867" dirty="0" smtClean="0"/>
              <a:t>Forms App</a:t>
            </a:r>
            <a:endParaRPr kumimoji="1" lang="en-US" altLang="ja-JP" sz="1867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4" y="2550567"/>
            <a:ext cx="5351260" cy="388751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236174" y="2940800"/>
            <a:ext cx="1184694" cy="9713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766719" y="2930862"/>
            <a:ext cx="2469455" cy="2799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>
            <a:off x="2764280" y="3912123"/>
            <a:ext cx="1653132" cy="12102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914518" y="3575247"/>
            <a:ext cx="1310207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14519" y="3890068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86114" y="2940801"/>
            <a:ext cx="2318985" cy="1426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4586114" y="4367538"/>
            <a:ext cx="3471293" cy="22612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6128" r="31202" b="44405"/>
          <a:stretch/>
        </p:blipFill>
        <p:spPr>
          <a:xfrm>
            <a:off x="8057407" y="3655536"/>
            <a:ext cx="3672792" cy="29732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6" name="正方形/長方形 25"/>
          <p:cNvSpPr/>
          <p:nvPr/>
        </p:nvSpPr>
        <p:spPr>
          <a:xfrm>
            <a:off x="8123787" y="4367538"/>
            <a:ext cx="3458613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123787" y="5075732"/>
            <a:ext cx="3458613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6905099" y="2927163"/>
            <a:ext cx="4821233" cy="7118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ja-JP" sz="2400" dirty="0" smtClean="0"/>
          </a:p>
          <a:p>
            <a:endParaRPr lang="en-US" altLang="ja-JP" sz="2400" dirty="0"/>
          </a:p>
          <a:p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アプリ名を入力する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92" y="1220842"/>
            <a:ext cx="6918908" cy="50305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924720" y="2639505"/>
            <a:ext cx="2248319" cy="2951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5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36" y="1316710"/>
            <a:ext cx="6889209" cy="49992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4056668" cy="4905324"/>
          </a:xfrm>
        </p:spPr>
        <p:txBody>
          <a:bodyPr>
            <a:normAutofit/>
          </a:bodyPr>
          <a:lstStyle/>
          <a:p>
            <a:endParaRPr lang="en-US" altLang="ja-JP" sz="2400" dirty="0" smtClean="0"/>
          </a:p>
          <a:p>
            <a:endParaRPr lang="en-US" altLang="ja-JP" sz="2400" dirty="0"/>
          </a:p>
          <a:p>
            <a:endParaRPr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プロジェクト名や保存場所などの確認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02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26" y="1890463"/>
            <a:ext cx="7680320" cy="47326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完成！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4257240" y="1915021"/>
            <a:ext cx="1860756" cy="12776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H="1">
            <a:off x="3804711" y="3192643"/>
            <a:ext cx="2325957" cy="26823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H="1">
            <a:off x="1199153" y="1915021"/>
            <a:ext cx="3055274" cy="1575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77" b="63874"/>
          <a:stretch/>
        </p:blipFill>
        <p:spPr>
          <a:xfrm>
            <a:off x="1199153" y="3490259"/>
            <a:ext cx="2605558" cy="238470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093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81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ソリューション名</a:t>
            </a:r>
            <a:r>
              <a:rPr lang="en-US" altLang="ja-JP" sz="2800" dirty="0" smtClean="0"/>
              <a:t>.Droid</a:t>
            </a:r>
            <a:r>
              <a:rPr lang="ja-JP" altLang="en-US" sz="2800" dirty="0" smtClean="0"/>
              <a:t>を右クリック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「スタートアッププロジェクトとして設定」をクリック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37" y="1566146"/>
            <a:ext cx="3970291" cy="497738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555862" y="3517577"/>
            <a:ext cx="3026537" cy="234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81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05" y="803473"/>
            <a:ext cx="5054337" cy="27365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起動するエミュレーターを選択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▶ をクリック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697265" y="1103696"/>
            <a:ext cx="3020254" cy="1545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98" b="66567"/>
          <a:stretch/>
        </p:blipFill>
        <p:spPr>
          <a:xfrm>
            <a:off x="7091854" y="3957390"/>
            <a:ext cx="4351795" cy="229281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991826" y="3957390"/>
            <a:ext cx="624273" cy="488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0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1" y="1220842"/>
            <a:ext cx="10664858" cy="51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13883" r="52115"/>
          <a:stretch/>
        </p:blipFill>
        <p:spPr>
          <a:xfrm>
            <a:off x="7851909" y="1140644"/>
            <a:ext cx="4075606" cy="54911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ソリューション名</a:t>
            </a:r>
            <a:r>
              <a:rPr lang="en-US" altLang="ja-JP" sz="2800" dirty="0" smtClean="0"/>
              <a:t>.iOS</a:t>
            </a:r>
            <a:r>
              <a:rPr lang="ja-JP" altLang="en-US" sz="2800" dirty="0" smtClean="0"/>
              <a:t>を右クリック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「スタートアッププロジェクトとして設定」をクリック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810384" y="3517577"/>
            <a:ext cx="3026537" cy="234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4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60" b="68935"/>
          <a:stretch/>
        </p:blipFill>
        <p:spPr>
          <a:xfrm>
            <a:off x="6608740" y="3957390"/>
            <a:ext cx="5093821" cy="233914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84" y="1213656"/>
            <a:ext cx="2562908" cy="25350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起動するエミュレーターを選択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▶ をクリック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489875" y="1213656"/>
            <a:ext cx="1717517" cy="2535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660848" y="3957390"/>
            <a:ext cx="624273" cy="488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00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8" y="1047217"/>
            <a:ext cx="10001839" cy="55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err="1" smtClean="0"/>
              <a:t>Github</a:t>
            </a:r>
            <a:r>
              <a:rPr kumimoji="1" lang="ja-JP" altLang="en-US" sz="2000" dirty="0" smtClean="0"/>
              <a:t>上からデータをダウンロードし、表示するアプリ</a:t>
            </a:r>
            <a:endParaRPr kumimoji="1" lang="en-US" altLang="ja-JP" sz="2000" dirty="0" smtClean="0"/>
          </a:p>
          <a:p>
            <a:endParaRPr lang="en-US" altLang="ja-JP" sz="2000" dirty="0"/>
          </a:p>
          <a:p>
            <a:r>
              <a:rPr kumimoji="1" lang="ja-JP" altLang="en-US" sz="2000" dirty="0" smtClean="0"/>
              <a:t>データを取得する部分を共有コードとして書いてみる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9768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さらに学ぶには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73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公式サイトの見方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9600" y="1220842"/>
            <a:ext cx="10972800" cy="4905324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/>
              <a:t>API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References</a:t>
            </a:r>
          </a:p>
          <a:p>
            <a:pPr marL="0" indent="0">
              <a:buNone/>
            </a:pPr>
            <a:r>
              <a:rPr lang="ja-JP" altLang="en-US" sz="2000" dirty="0" smtClean="0"/>
              <a:t>　　</a:t>
            </a:r>
            <a:r>
              <a:rPr lang="en-US" altLang="ja-JP" sz="2000" dirty="0"/>
              <a:t>https://developer.xamarin.com/api</a:t>
            </a:r>
            <a:r>
              <a:rPr lang="en-US" altLang="ja-JP" sz="2000" dirty="0" smtClean="0"/>
              <a:t>/</a:t>
            </a:r>
          </a:p>
          <a:p>
            <a:pPr marL="0" indent="0">
              <a:buNone/>
            </a:pPr>
            <a:r>
              <a:rPr lang="ja-JP" altLang="en-US" sz="2000" dirty="0" smtClean="0"/>
              <a:t>　　共通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やプラットフォーム固有の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の説明が書かれている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sz="2400" dirty="0" smtClean="0"/>
              <a:t>Guides</a:t>
            </a:r>
          </a:p>
          <a:p>
            <a:pPr marL="0" indent="0">
              <a:buNone/>
            </a:pPr>
            <a:r>
              <a:rPr lang="ja-JP" altLang="en-US" sz="2000" dirty="0" smtClean="0"/>
              <a:t>　　</a:t>
            </a:r>
            <a:r>
              <a:rPr lang="en-US" altLang="ja-JP" sz="2000" dirty="0" smtClean="0"/>
              <a:t>https</a:t>
            </a:r>
            <a:r>
              <a:rPr lang="en-US" altLang="ja-JP" sz="2000" dirty="0"/>
              <a:t>://developer.xamarin.com/guides</a:t>
            </a:r>
            <a:r>
              <a:rPr lang="en-US" altLang="ja-JP" sz="2000" dirty="0" smtClean="0"/>
              <a:t>/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400" dirty="0" smtClean="0"/>
              <a:t>Recipes</a:t>
            </a:r>
          </a:p>
          <a:p>
            <a:pPr marL="0" indent="0">
              <a:buNone/>
            </a:pPr>
            <a:r>
              <a:rPr lang="ja-JP" altLang="en-US" sz="2000" dirty="0" smtClean="0"/>
              <a:t>　　</a:t>
            </a:r>
            <a:r>
              <a:rPr lang="en-US" altLang="ja-JP" sz="2000" dirty="0" smtClean="0"/>
              <a:t>https</a:t>
            </a:r>
            <a:r>
              <a:rPr lang="en-US" altLang="ja-JP" sz="2000" dirty="0"/>
              <a:t>://developer.xamarin.com/recipes</a:t>
            </a:r>
            <a:r>
              <a:rPr lang="en-US" altLang="ja-JP" sz="2000" dirty="0" smtClean="0"/>
              <a:t>/</a:t>
            </a:r>
          </a:p>
          <a:p>
            <a:pPr marL="0" indent="0">
              <a:buNone/>
            </a:pPr>
            <a:r>
              <a:rPr lang="ja-JP" altLang="en-US" sz="2000" dirty="0" smtClean="0"/>
              <a:t>　　各プラットフォームの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を使用したサンプルなどが置かれている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02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見るべき入門サイト、情報源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2800" dirty="0" smtClean="0"/>
              <a:t>まだまだ日本語の情報が不足しています </a:t>
            </a:r>
            <a:r>
              <a:rPr lang="en-US" altLang="ja-JP" sz="2800" dirty="0" smtClean="0"/>
              <a:t>( </a:t>
            </a:r>
            <a:r>
              <a:rPr lang="ja-JP" altLang="en-US" sz="2800" dirty="0"/>
              <a:t>ﾉ</a:t>
            </a:r>
            <a:r>
              <a:rPr lang="az-Cyrl-AZ" altLang="ja-JP" sz="2800" dirty="0"/>
              <a:t>Д</a:t>
            </a:r>
            <a:r>
              <a:rPr lang="az-Cyrl-AZ" altLang="ja-JP" sz="2800" dirty="0" smtClean="0"/>
              <a:t>`)</a:t>
            </a:r>
            <a:endParaRPr lang="en-US" altLang="ja-JP" sz="2800" dirty="0" smtClean="0"/>
          </a:p>
          <a:p>
            <a:pPr lvl="1"/>
            <a:r>
              <a:rPr lang="ja-JP" altLang="en-US" sz="2267" dirty="0"/>
              <a:t>無償化</a:t>
            </a:r>
            <a:r>
              <a:rPr lang="ja-JP" altLang="en-US" sz="2267" dirty="0" smtClean="0"/>
              <a:t>される</a:t>
            </a:r>
            <a:r>
              <a:rPr lang="ja-JP" altLang="en-US" sz="2267" dirty="0"/>
              <a:t>前</a:t>
            </a:r>
            <a:r>
              <a:rPr lang="ja-JP" altLang="en-US" sz="2267" dirty="0" smtClean="0"/>
              <a:t>の敷居が高すぎた</a:t>
            </a:r>
            <a:endParaRPr lang="en-US" altLang="ja-JP" sz="2267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日本の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界で有名なのはエクセルソフトの田淵さんと、</a:t>
            </a:r>
            <a:r>
              <a:rPr lang="en-US" altLang="ja-JP" sz="2800" dirty="0" smtClean="0"/>
              <a:t>MS</a:t>
            </a:r>
            <a:r>
              <a:rPr lang="ja-JP" altLang="en-US" sz="2800" dirty="0" smtClean="0"/>
              <a:t>の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エバンジェリストの</a:t>
            </a:r>
            <a:r>
              <a:rPr lang="ja-JP" altLang="en-US" sz="2800" dirty="0" err="1" smtClean="0"/>
              <a:t>ちょまどさん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お二方のブログに結構つまっている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en-US" altLang="ja-JP" sz="2800" dirty="0" smtClean="0"/>
              <a:t>@</a:t>
            </a:r>
            <a:r>
              <a:rPr lang="en-US" altLang="ja-JP" sz="2800" dirty="0" err="1" smtClean="0"/>
              <a:t>ytabuchi</a:t>
            </a:r>
            <a:r>
              <a:rPr lang="en-US" altLang="ja-JP" sz="2800" dirty="0" smtClean="0"/>
              <a:t> / @</a:t>
            </a:r>
            <a:r>
              <a:rPr lang="en-US" altLang="ja-JP" sz="2800" dirty="0" err="1" smtClean="0"/>
              <a:t>chomado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0849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Xamarin</a:t>
            </a:r>
            <a:r>
              <a:rPr lang="ja-JP" altLang="en-US" dirty="0" smtClean="0"/>
              <a:t> </a:t>
            </a:r>
            <a:r>
              <a:rPr lang="en-US" altLang="ja-JP" dirty="0" smtClean="0"/>
              <a:t>(</a:t>
            </a:r>
            <a:r>
              <a:rPr lang="ja-JP" altLang="en-US" dirty="0" err="1" smtClean="0"/>
              <a:t>ざまりん</a:t>
            </a:r>
            <a:r>
              <a:rPr lang="en-US" altLang="ja-JP" dirty="0" smtClean="0"/>
              <a:t>)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10979894" cy="4970466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クロスプラットフォーム開発ツール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en-US" altLang="ja-JP" sz="2800" dirty="0" smtClean="0"/>
              <a:t>C#/.NET</a:t>
            </a:r>
            <a:r>
              <a:rPr lang="ja-JP" altLang="en-US" sz="2800" dirty="0" smtClean="0"/>
              <a:t>で記述するだけで、</a:t>
            </a:r>
            <a:r>
              <a:rPr lang="en-US" altLang="ja-JP" sz="2800" dirty="0" smtClean="0"/>
              <a:t>iOS, Android, </a:t>
            </a:r>
            <a:r>
              <a:rPr lang="en-US" altLang="ja-JP" sz="2800" dirty="0" err="1" smtClean="0"/>
              <a:t>WindowsPhone</a:t>
            </a:r>
            <a:r>
              <a:rPr lang="ja-JP" altLang="en-US" sz="2800" dirty="0" smtClean="0"/>
              <a:t>などのアプリを作成できる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もちろん、</a:t>
            </a:r>
            <a:r>
              <a:rPr lang="en-US" altLang="ja-JP" sz="2800" dirty="0" err="1" smtClean="0"/>
              <a:t>NuGet</a:t>
            </a:r>
            <a:r>
              <a:rPr lang="ja-JP" altLang="en-US" sz="2800" dirty="0" smtClean="0"/>
              <a:t>を使って既存のライブラリを使用できる</a:t>
            </a:r>
            <a:endParaRPr lang="en-US" altLang="ja-JP" sz="2800" dirty="0" smtClean="0"/>
          </a:p>
          <a:p>
            <a:endParaRPr kumimoji="1" lang="en-US" altLang="ja-JP" sz="2800" dirty="0"/>
          </a:p>
          <a:p>
            <a:r>
              <a:rPr kumimoji="1" lang="ja-JP" altLang="en-US" sz="2800" dirty="0" smtClean="0"/>
              <a:t>今年</a:t>
            </a:r>
            <a:r>
              <a:rPr kumimoji="1" lang="en-US" altLang="ja-JP" sz="2800" dirty="0" smtClean="0"/>
              <a:t>3</a:t>
            </a:r>
            <a:r>
              <a:rPr kumimoji="1" lang="ja-JP" altLang="en-US" sz="2800" dirty="0" smtClean="0"/>
              <a:t>月末にあった </a:t>
            </a:r>
            <a:r>
              <a:rPr kumimoji="1" lang="en-US" altLang="ja-JP" sz="2800" dirty="0" smtClean="0"/>
              <a:t>Build2016 </a:t>
            </a:r>
            <a:r>
              <a:rPr kumimoji="1" lang="ja-JP" altLang="en-US" sz="2800" dirty="0" smtClean="0"/>
              <a:t>で無償化が発表された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517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ユーザーコミュニティ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JXUG</a:t>
            </a:r>
            <a:r>
              <a:rPr lang="ja-JP" altLang="en-US" sz="2400" dirty="0" smtClean="0"/>
              <a:t> （</a:t>
            </a:r>
            <a:r>
              <a:rPr lang="en-US" altLang="ja-JP" sz="2400" dirty="0" smtClean="0"/>
              <a:t>Japan </a:t>
            </a:r>
            <a:r>
              <a:rPr lang="en-US" altLang="ja-JP" sz="2400" dirty="0" err="1" smtClean="0"/>
              <a:t>Xamarin</a:t>
            </a:r>
            <a:r>
              <a:rPr lang="en-US" altLang="ja-JP" sz="2400" dirty="0" smtClean="0"/>
              <a:t> User Group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	http</a:t>
            </a:r>
            <a:r>
              <a:rPr lang="en-US" altLang="ja-JP" sz="2400" dirty="0"/>
              <a:t>://jxug.org</a:t>
            </a:r>
            <a:r>
              <a:rPr lang="en-US" altLang="ja-JP" sz="2400" dirty="0" smtClean="0"/>
              <a:t>/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sz="2400" dirty="0" smtClean="0"/>
              <a:t>たぶん日本唯一の</a:t>
            </a: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コミュニティ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月一程度で勉強会が開かれている（東京）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地方でも時々開かれている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43463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3306792"/>
            <a:ext cx="10972800" cy="281937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はいいぞ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192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6964" y="1"/>
            <a:ext cx="11589495" cy="803472"/>
          </a:xfrm>
        </p:spPr>
        <p:txBody>
          <a:bodyPr/>
          <a:lstStyle/>
          <a:p>
            <a:r>
              <a:rPr lang="en-US" altLang="ja-JP" dirty="0" err="1" smtClean="0"/>
              <a:t>Xamarin</a:t>
            </a:r>
            <a:r>
              <a:rPr lang="ja-JP" altLang="en-US" dirty="0" smtClean="0"/>
              <a:t> </a:t>
            </a:r>
            <a:r>
              <a:rPr lang="en-US" altLang="ja-JP" dirty="0" smtClean="0"/>
              <a:t>Native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1145428" y="1333396"/>
            <a:ext cx="10004891" cy="4718737"/>
            <a:chOff x="1100911" y="1514404"/>
            <a:chExt cx="10004891" cy="4718737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1100911" y="1514404"/>
              <a:ext cx="9127770" cy="4703516"/>
              <a:chOff x="1167413" y="904804"/>
              <a:chExt cx="9127770" cy="4703516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417" y="965351"/>
                <a:ext cx="1279086" cy="1279086"/>
              </a:xfrm>
              <a:prstGeom prst="rect">
                <a:avLst/>
              </a:prstGeom>
            </p:spPr>
          </p:pic>
          <p:grpSp>
            <p:nvGrpSpPr>
              <p:cNvPr id="19" name="グループ化 18"/>
              <p:cNvGrpSpPr/>
              <p:nvPr/>
            </p:nvGrpSpPr>
            <p:grpSpPr>
              <a:xfrm>
                <a:off x="1167413" y="904804"/>
                <a:ext cx="9127770" cy="4703516"/>
                <a:chOff x="1167413" y="904804"/>
                <a:chExt cx="9127770" cy="4703516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1167413" y="2526026"/>
                  <a:ext cx="2853750" cy="6660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iOS UI </a:t>
                  </a:r>
                  <a:endParaRPr kumimoji="1" lang="ja-JP" altLang="en-US" dirty="0"/>
                </a:p>
              </p:txBody>
            </p:sp>
            <p:pic>
              <p:nvPicPr>
                <p:cNvPr id="7" name="図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15" t="14391" r="15170" b="19205"/>
                <a:stretch/>
              </p:blipFill>
              <p:spPr>
                <a:xfrm>
                  <a:off x="8149551" y="904804"/>
                  <a:ext cx="1421503" cy="1400180"/>
                </a:xfrm>
                <a:prstGeom prst="rect">
                  <a:avLst/>
                </a:prstGeom>
              </p:spPr>
            </p:pic>
            <p:pic>
              <p:nvPicPr>
                <p:cNvPr id="8" name="図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1690" y="965351"/>
                  <a:ext cx="1193674" cy="1396599"/>
                </a:xfrm>
                <a:prstGeom prst="rect">
                  <a:avLst/>
                </a:prstGeom>
              </p:spPr>
            </p:pic>
            <p:sp>
              <p:nvSpPr>
                <p:cNvPr id="9" name="正方形/長方形 8"/>
                <p:cNvSpPr/>
                <p:nvPr/>
              </p:nvSpPr>
              <p:spPr>
                <a:xfrm>
                  <a:off x="4301652" y="2526026"/>
                  <a:ext cx="2853750" cy="66606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/>
                    <a:t>Android UI</a:t>
                  </a:r>
                  <a:endParaRPr kumimoji="1" lang="ja-JP" altLang="en-US" dirty="0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7441433" y="2526026"/>
                  <a:ext cx="2853750" cy="66606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Windows Phone UI</a:t>
                  </a:r>
                  <a:endParaRPr kumimoji="1" lang="ja-JP" altLang="en-US" dirty="0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167413" y="3232607"/>
                  <a:ext cx="2853750" cy="6660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iOS </a:t>
                  </a:r>
                  <a:r>
                    <a:rPr kumimoji="1" lang="en-US" altLang="ja-JP" dirty="0" err="1" smtClean="0"/>
                    <a:t>Env</a:t>
                  </a:r>
                  <a:r>
                    <a:rPr kumimoji="1" lang="en-US" altLang="ja-JP" dirty="0" smtClean="0"/>
                    <a:t> Code(C#)</a:t>
                  </a:r>
                  <a:endParaRPr kumimoji="1" lang="ja-JP" altLang="en-US" dirty="0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4301652" y="3232607"/>
                  <a:ext cx="2853750" cy="66606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/>
                    <a:t>Android </a:t>
                  </a:r>
                  <a:r>
                    <a:rPr lang="en-US" altLang="ja-JP" dirty="0" err="1"/>
                    <a:t>Env</a:t>
                  </a:r>
                  <a:r>
                    <a:rPr lang="en-US" altLang="ja-JP" dirty="0"/>
                    <a:t> Code(C#)</a:t>
                  </a:r>
                  <a:endParaRPr kumimoji="1" lang="ja-JP" altLang="en-US" dirty="0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441433" y="3232607"/>
                  <a:ext cx="2853750" cy="66606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Windows Phone</a:t>
                  </a:r>
                </a:p>
                <a:p>
                  <a:pPr algn="ctr"/>
                  <a:r>
                    <a:rPr lang="en-US" altLang="ja-JP" dirty="0" err="1" smtClean="0"/>
                    <a:t>Env</a:t>
                  </a:r>
                  <a:r>
                    <a:rPr lang="en-US" altLang="ja-JP" dirty="0" smtClean="0"/>
                    <a:t> </a:t>
                  </a:r>
                  <a:r>
                    <a:rPr lang="en-US" altLang="ja-JP" dirty="0"/>
                    <a:t>Code(C#)</a:t>
                  </a:r>
                  <a:endParaRPr kumimoji="1" lang="ja-JP" altLang="en-US" dirty="0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167413" y="3939280"/>
                  <a:ext cx="9127770" cy="166904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dirty="0" smtClean="0"/>
                    <a:t>Shared Code (C#)</a:t>
                  </a:r>
                </a:p>
                <a:p>
                  <a:pPr algn="ctr"/>
                  <a:endParaRPr kumimoji="1" lang="ja-JP" altLang="en-US" sz="2800" dirty="0"/>
                </a:p>
              </p:txBody>
            </p:sp>
            <p:sp>
              <p:nvSpPr>
                <p:cNvPr id="18" name="正方形/長方形 17"/>
                <p:cNvSpPr/>
                <p:nvPr/>
              </p:nvSpPr>
              <p:spPr>
                <a:xfrm>
                  <a:off x="1380771" y="4982085"/>
                  <a:ext cx="8716418" cy="486821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000" dirty="0" smtClean="0"/>
                    <a:t>.NET Libraries</a:t>
                  </a:r>
                </a:p>
              </p:txBody>
            </p:sp>
          </p:grpSp>
        </p:grpSp>
        <p:pic>
          <p:nvPicPr>
            <p:cNvPr id="21" name="図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88" b="29357"/>
            <a:stretch/>
          </p:blipFill>
          <p:spPr>
            <a:xfrm rot="5400000">
              <a:off x="9194998" y="4322336"/>
              <a:ext cx="3097514" cy="72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7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6964" y="1"/>
            <a:ext cx="11589495" cy="803472"/>
          </a:xfrm>
        </p:spPr>
        <p:txBody>
          <a:bodyPr/>
          <a:lstStyle/>
          <a:p>
            <a:r>
              <a:rPr lang="en-US" altLang="ja-JP" dirty="0" err="1" smtClean="0"/>
              <a:t>Xamarin.Forms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32" y="1393943"/>
            <a:ext cx="1279086" cy="127908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45428" y="2954618"/>
            <a:ext cx="2853750" cy="6660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iOS </a:t>
            </a:r>
            <a:r>
              <a:rPr lang="en-US" altLang="ja-JP" dirty="0" err="1" smtClean="0"/>
              <a:t>Env</a:t>
            </a:r>
            <a:r>
              <a:rPr lang="en-US" altLang="ja-JP" dirty="0" smtClean="0"/>
              <a:t> Code(C#)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5" t="14391" r="15170" b="19205"/>
          <a:stretch/>
        </p:blipFill>
        <p:spPr>
          <a:xfrm>
            <a:off x="8127566" y="1333396"/>
            <a:ext cx="1421503" cy="14001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5" y="1393943"/>
            <a:ext cx="1193674" cy="139659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279667" y="2954618"/>
            <a:ext cx="2853750" cy="6660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Android </a:t>
            </a:r>
            <a:r>
              <a:rPr lang="en-US" altLang="ja-JP" dirty="0" err="1"/>
              <a:t>Env</a:t>
            </a:r>
            <a:r>
              <a:rPr lang="en-US" altLang="ja-JP" dirty="0"/>
              <a:t> Code(C#)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419448" y="2954618"/>
            <a:ext cx="2853750" cy="6660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Windows Phone</a:t>
            </a:r>
          </a:p>
          <a:p>
            <a:pPr algn="ctr"/>
            <a:r>
              <a:rPr lang="en-US" altLang="ja-JP" dirty="0" err="1"/>
              <a:t>Env</a:t>
            </a:r>
            <a:r>
              <a:rPr lang="en-US" altLang="ja-JP" dirty="0"/>
              <a:t> Code(C#)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145428" y="4367872"/>
            <a:ext cx="9127770" cy="16690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Shared Code (C#)</a:t>
            </a:r>
          </a:p>
          <a:p>
            <a:pPr algn="ctr"/>
            <a:endParaRPr kumimoji="1" lang="ja-JP" altLang="en-US" sz="2800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8786" y="5410677"/>
            <a:ext cx="8716418" cy="486821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.NET Libraries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8" b="29357"/>
          <a:stretch/>
        </p:blipFill>
        <p:spPr>
          <a:xfrm rot="5400000">
            <a:off x="9239515" y="4141328"/>
            <a:ext cx="3097514" cy="724095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1136906" y="3674606"/>
            <a:ext cx="9127770" cy="6558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Shared UI Code (XAML/C#)</a:t>
            </a:r>
          </a:p>
        </p:txBody>
      </p:sp>
    </p:spTree>
    <p:extLst>
      <p:ext uri="{BB962C8B-B14F-4D97-AF65-F5344CB8AC3E}">
        <p14:creationId xmlns:p14="http://schemas.microsoft.com/office/powerpoint/2010/main" val="340052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6964" y="1"/>
            <a:ext cx="11589495" cy="803472"/>
          </a:xfrm>
        </p:spPr>
        <p:txBody>
          <a:bodyPr/>
          <a:lstStyle/>
          <a:p>
            <a:r>
              <a:rPr lang="en-US" altLang="ja-JP" dirty="0" smtClean="0"/>
              <a:t>PCL</a:t>
            </a:r>
            <a:r>
              <a:rPr lang="ja-JP" altLang="en-US" dirty="0" smtClean="0"/>
              <a:t>と</a:t>
            </a:r>
            <a:r>
              <a:rPr lang="en-US" altLang="ja-JP" dirty="0" smtClean="0"/>
              <a:t>Shared</a:t>
            </a:r>
            <a:r>
              <a:rPr lang="ja-JP" altLang="en-US" dirty="0" smtClean="0"/>
              <a:t> </a:t>
            </a:r>
            <a:r>
              <a:rPr lang="en-US" altLang="ja-JP" dirty="0" smtClean="0"/>
              <a:t>Asset</a:t>
            </a:r>
            <a:endParaRPr kumimoji="1"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 smtClean="0"/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754906" y="13081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/>
              <a:t>PCL (Portable Class Library)</a:t>
            </a:r>
          </a:p>
          <a:p>
            <a:pPr marL="533386" lvl="1" indent="0">
              <a:buNone/>
            </a:pPr>
            <a:r>
              <a:rPr lang="ja-JP" altLang="en-US" sz="2400" dirty="0" smtClean="0"/>
              <a:t>共通コード自体も独立した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プロジェクトとして管理する</a:t>
            </a:r>
            <a:endParaRPr lang="en-US" altLang="ja-JP" sz="2400" dirty="0" smtClean="0"/>
          </a:p>
          <a:p>
            <a:pPr marL="533386" lvl="1" indent="0">
              <a:buNone/>
            </a:pPr>
            <a:r>
              <a:rPr lang="ja-JP" altLang="en-US" sz="2400" dirty="0"/>
              <a:t>コンパイル</a:t>
            </a:r>
            <a:r>
              <a:rPr lang="ja-JP" altLang="en-US" sz="2400" dirty="0" smtClean="0"/>
              <a:t>が行われた</a:t>
            </a:r>
            <a:r>
              <a:rPr lang="ja-JP" altLang="en-US" sz="2400" dirty="0"/>
              <a:t>時</a:t>
            </a:r>
            <a:r>
              <a:rPr lang="ja-JP" altLang="en-US" sz="2400" dirty="0" smtClean="0"/>
              <a:t>の成果物が各環境のプロジェクトで使われる</a:t>
            </a:r>
            <a:endParaRPr lang="en-US" altLang="ja-JP" sz="2400" dirty="0" smtClean="0"/>
          </a:p>
          <a:p>
            <a:pPr marL="533386" lvl="1" indent="0">
              <a:buNone/>
            </a:pPr>
            <a:r>
              <a:rPr lang="en-US" altLang="ja-JP" sz="2400" dirty="0" err="1" smtClean="0"/>
              <a:t>NuGet</a:t>
            </a:r>
            <a:r>
              <a:rPr lang="ja-JP" altLang="en-US" sz="2400" dirty="0" smtClean="0"/>
              <a:t>によるライブラリ参照ができる</a:t>
            </a:r>
            <a:endParaRPr lang="en-US" altLang="ja-JP" sz="2400" dirty="0" smtClean="0"/>
          </a:p>
          <a:p>
            <a:pPr marL="533386" lvl="1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Shared Asset (Shared Projects)</a:t>
            </a:r>
          </a:p>
          <a:p>
            <a:pPr marL="533387" lvl="2" indent="0">
              <a:buNone/>
            </a:pPr>
            <a:r>
              <a:rPr lang="ja-JP" altLang="en-US" sz="2400" dirty="0"/>
              <a:t>共通</a:t>
            </a:r>
            <a:r>
              <a:rPr lang="ja-JP" altLang="en-US" sz="2400" dirty="0" smtClean="0"/>
              <a:t>コード部分は、それを使うプロジェクトのビルド時に同時にビルドされる</a:t>
            </a:r>
            <a:endParaRPr lang="en-US" altLang="ja-JP" sz="2400" dirty="0" smtClean="0"/>
          </a:p>
          <a:p>
            <a:pPr marL="533387" lvl="2" indent="0">
              <a:buNone/>
            </a:pPr>
            <a:r>
              <a:rPr lang="en-US" altLang="ja-JP" sz="2400" dirty="0" smtClean="0"/>
              <a:t>C#</a:t>
            </a:r>
            <a:r>
              <a:rPr lang="ja-JP" altLang="en-US" sz="2400" dirty="0" smtClean="0"/>
              <a:t>内の一般的な</a:t>
            </a:r>
            <a:r>
              <a:rPr lang="en-US" altLang="ja-JP" sz="2400" dirty="0" smtClean="0"/>
              <a:t>API</a:t>
            </a:r>
            <a:r>
              <a:rPr lang="ja-JP" altLang="en-US" sz="2400" dirty="0" err="1" smtClean="0"/>
              <a:t>へのみにしか</a:t>
            </a:r>
            <a:r>
              <a:rPr lang="ja-JP" altLang="en-US" sz="2400" dirty="0" smtClean="0"/>
              <a:t>アクセスできない</a:t>
            </a:r>
            <a:endParaRPr lang="en-US" altLang="ja-JP" sz="2400" dirty="0" smtClean="0"/>
          </a:p>
          <a:p>
            <a:pPr marL="533387" lvl="2" indent="0">
              <a:buNone/>
            </a:pPr>
            <a:r>
              <a:rPr lang="en-US" altLang="ja-JP" sz="2400" dirty="0" smtClean="0"/>
              <a:t>#if __ANDROID__ </a:t>
            </a:r>
            <a:r>
              <a:rPr lang="ja-JP" altLang="en-US" sz="2400" smtClean="0"/>
              <a:t>などで分岐可能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66212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必要な開発環境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5" y="1155700"/>
            <a:ext cx="11399713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開発環境</a:t>
            </a:r>
            <a:endParaRPr lang="en-US" altLang="ja-JP" sz="2400" dirty="0" smtClean="0"/>
          </a:p>
          <a:p>
            <a:pPr marL="533386" lvl="1" indent="0">
              <a:buNone/>
            </a:pPr>
            <a:r>
              <a:rPr lang="en-US" altLang="ja-JP" sz="2400" dirty="0" smtClean="0"/>
              <a:t>Windows: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Visual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Studio</a:t>
            </a:r>
          </a:p>
          <a:p>
            <a:pPr marL="533386" lvl="1" indent="0">
              <a:buNone/>
            </a:pPr>
            <a:r>
              <a:rPr lang="en-US" altLang="ja-JP" sz="2400" dirty="0"/>
              <a:t> </a:t>
            </a:r>
            <a:r>
              <a:rPr lang="en-US" altLang="ja-JP" sz="2400" dirty="0" smtClean="0"/>
              <a:t>              (non-Express</a:t>
            </a:r>
            <a:r>
              <a:rPr lang="ja-JP" altLang="en-US" sz="2400" dirty="0" smtClean="0"/>
              <a:t>な</a:t>
            </a:r>
            <a:r>
              <a:rPr lang="en-US" altLang="ja-JP" sz="2400" dirty="0" smtClean="0"/>
              <a:t>2012, 2013 </a:t>
            </a:r>
            <a:r>
              <a:rPr lang="ja-JP" altLang="en-US" sz="2400" dirty="0" smtClean="0"/>
              <a:t>もしくは </a:t>
            </a:r>
            <a:r>
              <a:rPr lang="en-US" altLang="ja-JP" sz="2400" dirty="0" smtClean="0"/>
              <a:t>2015</a:t>
            </a:r>
            <a:r>
              <a:rPr lang="ja-JP" altLang="en-US" sz="2400" dirty="0" smtClean="0"/>
              <a:t>の全バージョン</a:t>
            </a:r>
            <a:r>
              <a:rPr lang="en-US" altLang="ja-JP" sz="2400" dirty="0" smtClean="0"/>
              <a:t> )</a:t>
            </a:r>
            <a:endParaRPr lang="en-US" altLang="ja-JP" sz="2400" dirty="0" smtClean="0"/>
          </a:p>
          <a:p>
            <a:pPr marL="533386" lvl="1" indent="0">
              <a:buNone/>
            </a:pPr>
            <a:r>
              <a:rPr lang="en-US" altLang="ja-JP" sz="2400" dirty="0" smtClean="0"/>
              <a:t>Mac: </a:t>
            </a:r>
            <a:r>
              <a:rPr lang="en-US" altLang="ja-JP" sz="2400" dirty="0" err="1" smtClean="0"/>
              <a:t>Xamarin</a:t>
            </a:r>
            <a:r>
              <a:rPr lang="en-US" altLang="ja-JP" sz="2400" dirty="0" smtClean="0"/>
              <a:t> </a:t>
            </a:r>
            <a:r>
              <a:rPr lang="en-US" altLang="ja-JP" sz="2400" dirty="0" smtClean="0"/>
              <a:t>Studio</a:t>
            </a:r>
          </a:p>
          <a:p>
            <a:pPr marL="533386" lvl="1" indent="0">
              <a:buNone/>
            </a:pPr>
            <a:r>
              <a:rPr lang="ja-JP" altLang="en-US" sz="2400" dirty="0"/>
              <a:t>　</a:t>
            </a:r>
            <a:r>
              <a:rPr lang="ja-JP" altLang="en-US" sz="2400" dirty="0" smtClean="0"/>
              <a:t>　　　 （</a:t>
            </a:r>
            <a:r>
              <a:rPr lang="en-US" altLang="ja-JP" sz="2400" dirty="0" smtClean="0"/>
              <a:t>Yosemite</a:t>
            </a:r>
            <a:r>
              <a:rPr lang="ja-JP" altLang="en-US" sz="2400" dirty="0" smtClean="0"/>
              <a:t>以降 </a:t>
            </a:r>
            <a:r>
              <a:rPr lang="en-US" altLang="ja-JP" sz="2400" dirty="0" smtClean="0"/>
              <a:t>&amp; Xcode7.1</a:t>
            </a:r>
            <a:r>
              <a:rPr lang="ja-JP" altLang="en-US" sz="2400" dirty="0" smtClean="0"/>
              <a:t>以降）</a:t>
            </a:r>
            <a:endParaRPr lang="en-US" altLang="ja-JP" sz="2400" dirty="0" smtClean="0"/>
          </a:p>
          <a:p>
            <a:pPr marL="533386" lvl="1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Windows</a:t>
            </a:r>
            <a:r>
              <a:rPr lang="ja-JP" altLang="en-US" sz="2400" dirty="0"/>
              <a:t>上</a:t>
            </a:r>
            <a:r>
              <a:rPr lang="ja-JP" altLang="en-US" sz="2400" dirty="0" smtClean="0"/>
              <a:t>で、</a:t>
            </a:r>
            <a:r>
              <a:rPr lang="en-US" altLang="ja-JP" sz="2400" dirty="0" smtClean="0"/>
              <a:t>iOS</a:t>
            </a:r>
            <a:r>
              <a:rPr lang="ja-JP" altLang="en-US" sz="2400" dirty="0" smtClean="0"/>
              <a:t>アプリの</a:t>
            </a:r>
            <a:r>
              <a:rPr lang="en-US" altLang="ja-JP" sz="2400" dirty="0" smtClean="0"/>
              <a:t>Storyboard</a:t>
            </a:r>
            <a:r>
              <a:rPr lang="ja-JP" altLang="en-US" sz="2400" dirty="0" smtClean="0"/>
              <a:t>編集や、</a:t>
            </a:r>
            <a:r>
              <a:rPr lang="ja-JP" altLang="en-US" sz="2400" dirty="0" smtClean="0"/>
              <a:t>ビルド</a:t>
            </a:r>
            <a:r>
              <a:rPr lang="ja-JP" altLang="en-US" sz="2400" dirty="0" smtClean="0"/>
              <a:t>、デバッグ</a:t>
            </a:r>
            <a:r>
              <a:rPr lang="ja-JP" altLang="en-US" sz="2400" dirty="0" smtClean="0"/>
              <a:t>を</a:t>
            </a:r>
            <a:r>
              <a:rPr lang="ja-JP" altLang="en-US" sz="2400" dirty="0" smtClean="0"/>
              <a:t>行うためには、</a:t>
            </a: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Studio</a:t>
            </a:r>
            <a:r>
              <a:rPr lang="ja-JP" altLang="en-US" sz="2400" dirty="0" smtClean="0"/>
              <a:t>をインストールした</a:t>
            </a:r>
            <a:r>
              <a:rPr lang="en-US" altLang="ja-JP" sz="2400" dirty="0" smtClean="0"/>
              <a:t>Mac</a:t>
            </a:r>
            <a:r>
              <a:rPr lang="ja-JP" altLang="en-US" sz="2400" dirty="0" smtClean="0"/>
              <a:t>が必要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91014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p">
  <a:themeElements>
    <a:clrScheme name="Microsoft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B900"/>
      </a:accent1>
      <a:accent2>
        <a:srgbClr val="FF8C00"/>
      </a:accent2>
      <a:accent3>
        <a:srgbClr val="EB3C00"/>
      </a:accent3>
      <a:accent4>
        <a:srgbClr val="6DC2E9"/>
      </a:accent4>
      <a:accent5>
        <a:srgbClr val="00BCF2"/>
      </a:accent5>
      <a:accent6>
        <a:srgbClr val="0072C6"/>
      </a:accent6>
      <a:hlink>
        <a:srgbClr val="4C4C4C"/>
      </a:hlink>
      <a:folHlink>
        <a:srgbClr val="00000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oT_Team.pptx" id="{BAAC0D9F-7634-48BD-A88E-D690AF8CE5C6}" vid="{FDD74696-2EE9-4C7D-81AB-F24CBC172B6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mspslide</Template>
  <TotalTime>1207</TotalTime>
  <Words>1891</Words>
  <Application>Microsoft Office PowerPoint</Application>
  <PresentationFormat>ワイド画面</PresentationFormat>
  <Paragraphs>327</Paragraphs>
  <Slides>51</Slides>
  <Notes>32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9" baseType="lpstr">
      <vt:lpstr>Segoe Light</vt:lpstr>
      <vt:lpstr>游ゴシック</vt:lpstr>
      <vt:lpstr>Arial</vt:lpstr>
      <vt:lpstr>Courier New</vt:lpstr>
      <vt:lpstr>FontAwesome</vt:lpstr>
      <vt:lpstr>Segoe UI</vt:lpstr>
      <vt:lpstr>Wingdings</vt:lpstr>
      <vt:lpstr>msp</vt:lpstr>
      <vt:lpstr>Xamarin ことはじめ</vt:lpstr>
      <vt:lpstr>自己紹介</vt:lpstr>
      <vt:lpstr>目次</vt:lpstr>
      <vt:lpstr>概要</vt:lpstr>
      <vt:lpstr>Xamarin (ざまりん)とは</vt:lpstr>
      <vt:lpstr>Xamarin Nativeとは</vt:lpstr>
      <vt:lpstr>Xamarin.Formsとは</vt:lpstr>
      <vt:lpstr>PCLとShared Asset</vt:lpstr>
      <vt:lpstr>必要な開発環境</vt:lpstr>
      <vt:lpstr>競合製品と比べて</vt:lpstr>
      <vt:lpstr>競合製品と比べて</vt:lpstr>
      <vt:lpstr>競合製品と比べて</vt:lpstr>
      <vt:lpstr>無料でできること、できないこと</vt:lpstr>
      <vt:lpstr>無料でできること、できないこと</vt:lpstr>
      <vt:lpstr>開発入門</vt:lpstr>
      <vt:lpstr>開発環境構築方法</vt:lpstr>
      <vt:lpstr>開発環境構築方法</vt:lpstr>
      <vt:lpstr>開発環境構築方法（Windows）</vt:lpstr>
      <vt:lpstr>開発環境構築方法（Mac）</vt:lpstr>
      <vt:lpstr>開発環境構築方法（Mac）</vt:lpstr>
      <vt:lpstr>新しくプロジェクトを作る（Windows）</vt:lpstr>
      <vt:lpstr>新しくプロジェクトを作る（Windows）</vt:lpstr>
      <vt:lpstr>新しくプロジェクトを作る（Windows）</vt:lpstr>
      <vt:lpstr>実行方法（Windows &amp; Android）</vt:lpstr>
      <vt:lpstr>実行方法（Windows &amp; Android）</vt:lpstr>
      <vt:lpstr>実行方法（Mac &amp; Android）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新しくプロジェクトを作る（Mac）</vt:lpstr>
      <vt:lpstr>新しくプロジェクトを作る（Mac）</vt:lpstr>
      <vt:lpstr>新しくプロジェクトを作る（Mac）</vt:lpstr>
      <vt:lpstr>新しくプロジェクトを作る（Mac）</vt:lpstr>
      <vt:lpstr>新しくプロジェクトを作る（Mac）</vt:lpstr>
      <vt:lpstr>実行方法（Mac &amp; Android）</vt:lpstr>
      <vt:lpstr>実行方法（Mac &amp; Android）</vt:lpstr>
      <vt:lpstr>実行方法（Mac &amp; Android）</vt:lpstr>
      <vt:lpstr>実行方法（Mac &amp; iOS）</vt:lpstr>
      <vt:lpstr>実行方法（Mac &amp; Android）</vt:lpstr>
      <vt:lpstr>実行方法（Mac &amp; iOS）</vt:lpstr>
      <vt:lpstr>デモ</vt:lpstr>
      <vt:lpstr>さらに学ぶには</vt:lpstr>
      <vt:lpstr>公式サイトの見方</vt:lpstr>
      <vt:lpstr>見るべき入門サイト、情報源</vt:lpstr>
      <vt:lpstr>ユーザーコミュニティ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Hidetsugu Tamaki</dc:creator>
  <cp:lastModifiedBy>Hidetsugu Tamaki</cp:lastModifiedBy>
  <cp:revision>264</cp:revision>
  <dcterms:created xsi:type="dcterms:W3CDTF">2016-04-23T07:57:40Z</dcterms:created>
  <dcterms:modified xsi:type="dcterms:W3CDTF">2016-06-11T05:39:54Z</dcterms:modified>
</cp:coreProperties>
</file>